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6858000" cx="12192000"/>
  <p:notesSz cx="6858000" cy="9144000"/>
  <p:embeddedFontLst>
    <p:embeddedFont>
      <p:font typeface="Nunito Sa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15" roundtripDataSignature="AMtx7mhgDZxvCkMNCiUR7qYlhhMtm/Lr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NunitoSans-regular.fntdata"/><Relationship Id="rId10" Type="http://schemas.openxmlformats.org/officeDocument/2006/relationships/slide" Target="slides/slide5.xml"/><Relationship Id="rId13" Type="http://schemas.openxmlformats.org/officeDocument/2006/relationships/font" Target="fonts/NunitoSans-italic.fntdata"/><Relationship Id="rId12" Type="http://schemas.openxmlformats.org/officeDocument/2006/relationships/font" Target="fonts/Nunito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font" Target="fonts/Nunito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1caab3277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g21caab32774_0_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ctr">
              <a:lnSpc>
                <a:spcPct val="150000"/>
              </a:lnSpc>
              <a:spcBef>
                <a:spcPts val="0"/>
              </a:spcBef>
              <a:spcAft>
                <a:spcPts val="0"/>
              </a:spcAft>
              <a:buClr>
                <a:schemeClr val="dk1"/>
              </a:buClr>
              <a:buSzPts val="1700"/>
              <a:buFont typeface="Arial"/>
              <a:buNone/>
            </a:pPr>
            <a:r>
              <a:rPr lang="en-US" sz="1000">
                <a:solidFill>
                  <a:srgbClr val="203F7B"/>
                </a:solidFill>
                <a:latin typeface="Nunito Sans"/>
                <a:ea typeface="Nunito Sans"/>
                <a:cs typeface="Nunito Sans"/>
                <a:sym typeface="Nunito Sans"/>
              </a:rPr>
              <a:t>Prestatie aspect van de werk-cultuur binnen een organisatie</a:t>
            </a:r>
            <a:endParaRPr sz="100">
              <a:solidFill>
                <a:srgbClr val="203F7B"/>
              </a:solidFill>
              <a:latin typeface="Nunito Sans"/>
              <a:ea typeface="Nunito Sans"/>
              <a:cs typeface="Nunito Sans"/>
              <a:sym typeface="Nunito Sans"/>
            </a:endParaRPr>
          </a:p>
          <a:p>
            <a:pPr indent="0" lvl="0" marL="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4a350e2c3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g24a350e2c3a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ctr">
              <a:lnSpc>
                <a:spcPct val="150000"/>
              </a:lnSpc>
              <a:spcBef>
                <a:spcPts val="0"/>
              </a:spcBef>
              <a:spcAft>
                <a:spcPts val="0"/>
              </a:spcAft>
              <a:buClr>
                <a:schemeClr val="dk1"/>
              </a:buClr>
              <a:buSzPts val="1700"/>
              <a:buFont typeface="Arial"/>
              <a:buNone/>
            </a:pPr>
            <a:r>
              <a:rPr lang="en-US" sz="1000">
                <a:solidFill>
                  <a:srgbClr val="203F7B"/>
                </a:solidFill>
                <a:latin typeface="Nunito Sans"/>
                <a:ea typeface="Nunito Sans"/>
                <a:cs typeface="Nunito Sans"/>
                <a:sym typeface="Nunito Sans"/>
              </a:rPr>
              <a:t>Prestatie aspect van de werk-cultuur binnen een organisatie</a:t>
            </a:r>
            <a:endParaRPr sz="100">
              <a:solidFill>
                <a:srgbClr val="203F7B"/>
              </a:solidFill>
              <a:latin typeface="Nunito Sans"/>
              <a:ea typeface="Nunito Sans"/>
              <a:cs typeface="Nunito Sans"/>
              <a:sym typeface="Nunito Sans"/>
            </a:endParaRPr>
          </a:p>
          <a:p>
            <a:pPr indent="0" lvl="0" marL="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4a350e2c3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g24a350e2c3a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0"/>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5" name="Google Shape;15;p30"/>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p3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17" name="Shape 17"/>
        <p:cNvGrpSpPr/>
        <p:nvPr/>
      </p:nvGrpSpPr>
      <p:grpSpPr>
        <a:xfrm>
          <a:off x="0" y="0"/>
          <a:ext cx="0" cy="0"/>
          <a:chOff x="0" y="0"/>
          <a:chExt cx="0" cy="0"/>
        </a:xfrm>
      </p:grpSpPr>
      <p:sp>
        <p:nvSpPr>
          <p:cNvPr id="18" name="Google Shape;18;p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lgn="l">
              <a:lnSpc>
                <a:spcPct val="100000"/>
              </a:lnSpc>
              <a:spcBef>
                <a:spcPts val="0"/>
              </a:spcBef>
              <a:spcAft>
                <a:spcPts val="0"/>
              </a:spcAft>
              <a:buSzPts val="1500"/>
              <a:buNone/>
              <a:defRPr sz="1900"/>
            </a:lvl2pPr>
            <a:lvl3pPr lvl="2" algn="l">
              <a:lnSpc>
                <a:spcPct val="100000"/>
              </a:lnSpc>
              <a:spcBef>
                <a:spcPts val="0"/>
              </a:spcBef>
              <a:spcAft>
                <a:spcPts val="0"/>
              </a:spcAft>
              <a:buSzPts val="1500"/>
              <a:buNone/>
              <a:defRPr sz="1900"/>
            </a:lvl3pPr>
            <a:lvl4pPr lvl="3" algn="l">
              <a:lnSpc>
                <a:spcPct val="100000"/>
              </a:lnSpc>
              <a:spcBef>
                <a:spcPts val="0"/>
              </a:spcBef>
              <a:spcAft>
                <a:spcPts val="0"/>
              </a:spcAft>
              <a:buSzPts val="1500"/>
              <a:buNone/>
              <a:defRPr sz="1900"/>
            </a:lvl4pPr>
            <a:lvl5pPr lvl="4" algn="l">
              <a:lnSpc>
                <a:spcPct val="100000"/>
              </a:lnSpc>
              <a:spcBef>
                <a:spcPts val="0"/>
              </a:spcBef>
              <a:spcAft>
                <a:spcPts val="0"/>
              </a:spcAft>
              <a:buSzPts val="1500"/>
              <a:buNone/>
              <a:defRPr sz="1900"/>
            </a:lvl5pPr>
            <a:lvl6pPr lvl="5" algn="l">
              <a:lnSpc>
                <a:spcPct val="100000"/>
              </a:lnSpc>
              <a:spcBef>
                <a:spcPts val="0"/>
              </a:spcBef>
              <a:spcAft>
                <a:spcPts val="0"/>
              </a:spcAft>
              <a:buSzPts val="1500"/>
              <a:buNone/>
              <a:defRPr sz="1900"/>
            </a:lvl6pPr>
            <a:lvl7pPr lvl="6" algn="l">
              <a:lnSpc>
                <a:spcPct val="100000"/>
              </a:lnSpc>
              <a:spcBef>
                <a:spcPts val="0"/>
              </a:spcBef>
              <a:spcAft>
                <a:spcPts val="0"/>
              </a:spcAft>
              <a:buSzPts val="1500"/>
              <a:buNone/>
              <a:defRPr sz="1900"/>
            </a:lvl7pPr>
            <a:lvl8pPr lvl="7" algn="l">
              <a:lnSpc>
                <a:spcPct val="100000"/>
              </a:lnSpc>
              <a:spcBef>
                <a:spcPts val="0"/>
              </a:spcBef>
              <a:spcAft>
                <a:spcPts val="0"/>
              </a:spcAft>
              <a:buSzPts val="1500"/>
              <a:buNone/>
              <a:defRPr sz="1900"/>
            </a:lvl8pPr>
            <a:lvl9pPr lvl="8" algn="l">
              <a:lnSpc>
                <a:spcPct val="100000"/>
              </a:lnSpc>
              <a:spcBef>
                <a:spcPts val="0"/>
              </a:spcBef>
              <a:spcAft>
                <a:spcPts val="0"/>
              </a:spcAft>
              <a:buSzPts val="1500"/>
              <a:buNone/>
              <a:defRPr sz="1900"/>
            </a:lvl9pPr>
          </a:lstStyle>
          <a:p/>
        </p:txBody>
      </p:sp>
      <p:sp>
        <p:nvSpPr>
          <p:cNvPr id="19" name="Google Shape;19;p3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1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9250" lvl="3" marL="18288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4pPr>
            <a:lvl5pPr indent="-349250" lvl="4" marL="22860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5pPr>
            <a:lvl6pPr indent="-349250" lvl="5" marL="27432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6pPr>
            <a:lvl7pPr indent="-349250" lvl="6" marL="32004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7pPr>
            <a:lvl8pPr indent="-349250" lvl="7" marL="36576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8pPr>
            <a:lvl9pPr indent="-349250" lvl="8" marL="4114800" marR="0" algn="l">
              <a:lnSpc>
                <a:spcPct val="90000"/>
              </a:lnSpc>
              <a:spcBef>
                <a:spcPts val="500"/>
              </a:spcBef>
              <a:spcAft>
                <a:spcPts val="0"/>
              </a:spcAft>
              <a:buClr>
                <a:schemeClr val="lt1"/>
              </a:buClr>
              <a:buSzPts val="1900"/>
              <a:buFont typeface="Arial"/>
              <a:buChar char="•"/>
              <a:defRPr b="0" i="0" sz="1900" u="none" cap="none" strike="noStrike">
                <a:solidFill>
                  <a:schemeClr val="lt1"/>
                </a:solidFill>
                <a:latin typeface="Calibri"/>
                <a:ea typeface="Calibri"/>
                <a:cs typeface="Calibri"/>
                <a:sym typeface="Calibri"/>
              </a:defRPr>
            </a:lvl9pPr>
          </a:lstStyle>
          <a:p/>
        </p:txBody>
      </p:sp>
      <p:sp>
        <p:nvSpPr>
          <p:cNvPr id="20" name="Google Shape;20;p3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5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9pPr>
          </a:lstStyle>
          <a:p/>
        </p:txBody>
      </p:sp>
      <p:sp>
        <p:nvSpPr>
          <p:cNvPr id="21" name="Google Shape;21;p3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5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lt1"/>
                </a:solidFill>
                <a:latin typeface="Calibri"/>
                <a:ea typeface="Calibri"/>
                <a:cs typeface="Calibri"/>
                <a:sym typeface="Calibri"/>
              </a:defRPr>
            </a:lvl9pPr>
          </a:lstStyle>
          <a:p/>
        </p:txBody>
      </p:sp>
      <p:sp>
        <p:nvSpPr>
          <p:cNvPr id="22" name="Google Shape;22;p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31"/>
          <p:cNvSpPr/>
          <p:nvPr/>
        </p:nvSpPr>
        <p:spPr>
          <a:xfrm>
            <a:off x="0" y="6392917"/>
            <a:ext cx="12192000" cy="465300"/>
          </a:xfrm>
          <a:prstGeom prst="rect">
            <a:avLst/>
          </a:prstGeom>
          <a:solidFill>
            <a:srgbClr val="203F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chemeClr val="lt1"/>
              </a:solidFill>
              <a:latin typeface="Calibri"/>
              <a:ea typeface="Calibri"/>
              <a:cs typeface="Calibri"/>
              <a:sym typeface="Calibri"/>
            </a:endParaRPr>
          </a:p>
        </p:txBody>
      </p:sp>
      <p:sp>
        <p:nvSpPr>
          <p:cNvPr id="24" name="Google Shape;24;p31"/>
          <p:cNvSpPr txBox="1"/>
          <p:nvPr/>
        </p:nvSpPr>
        <p:spPr>
          <a:xfrm>
            <a:off x="9891329" y="6488536"/>
            <a:ext cx="2133600" cy="273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500"/>
              <a:buFont typeface="Arial"/>
              <a:buNone/>
            </a:pPr>
            <a:fld id="{00000000-1234-1234-1234-123412341234}" type="slidenum">
              <a:rPr b="0" i="0" lang="en-US" sz="1500" u="none" cap="none" strike="noStrike">
                <a:solidFill>
                  <a:schemeClr val="lt1"/>
                </a:solidFill>
                <a:latin typeface="Calibri"/>
                <a:ea typeface="Calibri"/>
                <a:cs typeface="Calibri"/>
                <a:sym typeface="Calibri"/>
              </a:rPr>
              <a:t>‹#›</a:t>
            </a:fld>
            <a:endParaRPr b="0" i="0" sz="1500" u="none" cap="none" strike="noStrike">
              <a:solidFill>
                <a:schemeClr val="lt1"/>
              </a:solidFill>
              <a:latin typeface="Calibri"/>
              <a:ea typeface="Calibri"/>
              <a:cs typeface="Calibri"/>
              <a:sym typeface="Calibri"/>
            </a:endParaRPr>
          </a:p>
        </p:txBody>
      </p:sp>
      <p:pic>
        <p:nvPicPr>
          <p:cNvPr id="25" name="Google Shape;25;p31"/>
          <p:cNvPicPr preferRelativeResize="0"/>
          <p:nvPr/>
        </p:nvPicPr>
        <p:blipFill rotWithShape="1">
          <a:blip r:embed="rId2">
            <a:alphaModFix/>
          </a:blip>
          <a:srcRect b="0" l="0" r="0" t="0"/>
          <a:stretch/>
        </p:blipFill>
        <p:spPr>
          <a:xfrm>
            <a:off x="179512" y="6474519"/>
            <a:ext cx="792094" cy="2822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32"/>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28" name="Google Shape;28;p3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 name="Shape 29"/>
        <p:cNvGrpSpPr/>
        <p:nvPr/>
      </p:nvGrpSpPr>
      <p:grpSpPr>
        <a:xfrm>
          <a:off x="0" y="0"/>
          <a:ext cx="0" cy="0"/>
          <a:chOff x="0" y="0"/>
          <a:chExt cx="0" cy="0"/>
        </a:xfrm>
      </p:grpSpPr>
      <p:sp>
        <p:nvSpPr>
          <p:cNvPr id="30" name="Google Shape;30;p3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1" name="Google Shape;31;p3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32" name="Google Shape;32;p3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3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5" name="Google Shape;35;p34"/>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6" name="Google Shape;36;p34"/>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7" name="Google Shape;37;p3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3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40" name="Google Shape;40;p3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sp>
        <p:nvSpPr>
          <p:cNvPr id="42" name="Google Shape;42;p36"/>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43" name="Google Shape;43;p36"/>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4" name="Google Shape;44;p3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sp>
        <p:nvSpPr>
          <p:cNvPr id="46" name="Google Shape;46;p37"/>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47" name="Google Shape;47;p3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3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38"/>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51" name="Google Shape;51;p38"/>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2" name="Google Shape;52;p38"/>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53" name="Google Shape;53;p3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 name="Shape 54"/>
        <p:cNvGrpSpPr/>
        <p:nvPr/>
      </p:nvGrpSpPr>
      <p:grpSpPr>
        <a:xfrm>
          <a:off x="0" y="0"/>
          <a:ext cx="0" cy="0"/>
          <a:chOff x="0" y="0"/>
          <a:chExt cx="0" cy="0"/>
        </a:xfrm>
      </p:grpSpPr>
      <p:sp>
        <p:nvSpPr>
          <p:cNvPr id="55" name="Google Shape;55;p39"/>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56" name="Google Shape;56;p3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7" name="Shape 57"/>
        <p:cNvGrpSpPr/>
        <p:nvPr/>
      </p:nvGrpSpPr>
      <p:grpSpPr>
        <a:xfrm>
          <a:off x="0" y="0"/>
          <a:ext cx="0" cy="0"/>
          <a:chOff x="0" y="0"/>
          <a:chExt cx="0" cy="0"/>
        </a:xfrm>
      </p:grpSpPr>
      <p:sp>
        <p:nvSpPr>
          <p:cNvPr id="58" name="Google Shape;58;p40"/>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9" name="Google Shape;59;p40"/>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60" name="Google Shape;60;p4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4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11" name="Google Shape;11;p2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12" name="Google Shape;12;p2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F7B"/>
        </a:solidFill>
      </p:bgPr>
    </p:bg>
    <p:spTree>
      <p:nvGrpSpPr>
        <p:cNvPr id="66" name="Shape 66"/>
        <p:cNvGrpSpPr/>
        <p:nvPr/>
      </p:nvGrpSpPr>
      <p:grpSpPr>
        <a:xfrm>
          <a:off x="0" y="0"/>
          <a:ext cx="0" cy="0"/>
          <a:chOff x="0" y="0"/>
          <a:chExt cx="0" cy="0"/>
        </a:xfrm>
      </p:grpSpPr>
      <p:pic>
        <p:nvPicPr>
          <p:cNvPr id="67" name="Google Shape;67;p1"/>
          <p:cNvPicPr preferRelativeResize="0"/>
          <p:nvPr/>
        </p:nvPicPr>
        <p:blipFill rotWithShape="1">
          <a:blip r:embed="rId3">
            <a:alphaModFix/>
          </a:blip>
          <a:srcRect b="0" l="0" r="0" t="0"/>
          <a:stretch/>
        </p:blipFill>
        <p:spPr>
          <a:xfrm>
            <a:off x="3841500" y="1649198"/>
            <a:ext cx="4509001" cy="3314000"/>
          </a:xfrm>
          <a:prstGeom prst="rect">
            <a:avLst/>
          </a:prstGeom>
          <a:noFill/>
          <a:ln>
            <a:noFill/>
          </a:ln>
        </p:spPr>
      </p:pic>
      <p:sp>
        <p:nvSpPr>
          <p:cNvPr id="68" name="Google Shape;68;p1"/>
          <p:cNvSpPr txBox="1"/>
          <p:nvPr/>
        </p:nvSpPr>
        <p:spPr>
          <a:xfrm>
            <a:off x="0" y="358967"/>
            <a:ext cx="12192000" cy="8619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Nunito Sans"/>
                <a:ea typeface="Nunito Sans"/>
                <a:cs typeface="Nunito Sans"/>
                <a:sym typeface="Nunito Sans"/>
              </a:rPr>
              <a:t>Dialog</a:t>
            </a:r>
            <a:endParaRPr b="1" i="0" sz="4000" u="none" cap="none" strike="noStrike">
              <a:solidFill>
                <a:schemeClr val="lt1"/>
              </a:solidFill>
              <a:latin typeface="Nunito Sans"/>
              <a:ea typeface="Nunito Sans"/>
              <a:cs typeface="Nunito Sans"/>
              <a:sym typeface="Nunito Sans"/>
            </a:endParaRPr>
          </a:p>
        </p:txBody>
      </p:sp>
      <p:sp>
        <p:nvSpPr>
          <p:cNvPr id="69" name="Google Shape;69;p1"/>
          <p:cNvSpPr txBox="1"/>
          <p:nvPr/>
        </p:nvSpPr>
        <p:spPr>
          <a:xfrm>
            <a:off x="0" y="5209778"/>
            <a:ext cx="12192000" cy="828000"/>
          </a:xfrm>
          <a:prstGeom prst="rect">
            <a:avLst/>
          </a:prstGeom>
          <a:noFill/>
          <a:ln>
            <a:noFill/>
          </a:ln>
        </p:spPr>
        <p:txBody>
          <a:bodyPr anchorCtr="0" anchor="t" bIns="121900" lIns="121900" spcFirstLastPara="1" rIns="121900" wrap="square" tIns="121900">
            <a:spAutoFit/>
          </a:bodyPr>
          <a:lstStyle/>
          <a:p>
            <a:pPr indent="0" lvl="0" marL="0" rtl="0" algn="ctr">
              <a:lnSpc>
                <a:spcPct val="90000"/>
              </a:lnSpc>
              <a:spcBef>
                <a:spcPts val="0"/>
              </a:spcBef>
              <a:spcAft>
                <a:spcPts val="0"/>
              </a:spcAft>
              <a:buClr>
                <a:schemeClr val="lt1"/>
              </a:buClr>
              <a:buSzPts val="3959"/>
              <a:buFont typeface="Nunito Sans"/>
              <a:buNone/>
            </a:pPr>
            <a:r>
              <a:rPr b="1" lang="en-US" sz="4200">
                <a:solidFill>
                  <a:schemeClr val="lt1"/>
                </a:solidFill>
                <a:latin typeface="Nunito Sans"/>
                <a:ea typeface="Nunito Sans"/>
                <a:cs typeface="Nunito Sans"/>
                <a:sym typeface="Nunito Sans"/>
              </a:rPr>
              <a:t>Adding team goals</a:t>
            </a:r>
            <a:endParaRPr b="1" i="0" sz="3500" u="none" cap="none" strike="noStrike">
              <a:solidFill>
                <a:schemeClr val="lt1"/>
              </a:solidFill>
              <a:latin typeface="Nunito Sans"/>
              <a:ea typeface="Nunito Sans"/>
              <a:cs typeface="Nunito Sans"/>
              <a:sym typeface="Nuni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AFF"/>
        </a:solidFill>
      </p:bgPr>
    </p:bg>
    <p:spTree>
      <p:nvGrpSpPr>
        <p:cNvPr id="73" name="Shape 73"/>
        <p:cNvGrpSpPr/>
        <p:nvPr/>
      </p:nvGrpSpPr>
      <p:grpSpPr>
        <a:xfrm>
          <a:off x="0" y="0"/>
          <a:ext cx="0" cy="0"/>
          <a:chOff x="0" y="0"/>
          <a:chExt cx="0" cy="0"/>
        </a:xfrm>
      </p:grpSpPr>
      <p:sp>
        <p:nvSpPr>
          <p:cNvPr id="74" name="Google Shape;74;p3"/>
          <p:cNvSpPr txBox="1"/>
          <p:nvPr/>
        </p:nvSpPr>
        <p:spPr>
          <a:xfrm>
            <a:off x="0" y="358967"/>
            <a:ext cx="12192000" cy="8928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2700"/>
              <a:buFont typeface="Arial"/>
              <a:buNone/>
            </a:pPr>
            <a:r>
              <a:rPr b="1" lang="en-US" sz="4200">
                <a:solidFill>
                  <a:srgbClr val="203F7B"/>
                </a:solidFill>
                <a:latin typeface="Nunito Sans"/>
                <a:ea typeface="Nunito Sans"/>
                <a:cs typeface="Nunito Sans"/>
                <a:sym typeface="Nunito Sans"/>
              </a:rPr>
              <a:t>Value of team goals in Dialog</a:t>
            </a:r>
            <a:endParaRPr b="1" i="0" sz="4200" u="none" cap="none" strike="noStrike">
              <a:solidFill>
                <a:srgbClr val="203F7B"/>
              </a:solidFill>
              <a:latin typeface="Nunito Sans"/>
              <a:ea typeface="Nunito Sans"/>
              <a:cs typeface="Nunito Sans"/>
              <a:sym typeface="Nunito Sans"/>
            </a:endParaRPr>
          </a:p>
        </p:txBody>
      </p:sp>
      <p:sp>
        <p:nvSpPr>
          <p:cNvPr id="75" name="Google Shape;75;p3"/>
          <p:cNvSpPr/>
          <p:nvPr/>
        </p:nvSpPr>
        <p:spPr>
          <a:xfrm>
            <a:off x="692700" y="1624725"/>
            <a:ext cx="6554400" cy="4005300"/>
          </a:xfrm>
          <a:prstGeom prst="roundRect">
            <a:avLst>
              <a:gd fmla="val 10377" name="adj"/>
            </a:avLst>
          </a:prstGeom>
          <a:solidFill>
            <a:srgbClr val="FFFFFF"/>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76" name="Google Shape;76;p3"/>
          <p:cNvSpPr txBox="1"/>
          <p:nvPr/>
        </p:nvSpPr>
        <p:spPr>
          <a:xfrm>
            <a:off x="885875" y="1734075"/>
            <a:ext cx="6181800" cy="3666900"/>
          </a:xfrm>
          <a:prstGeom prst="rect">
            <a:avLst/>
          </a:prstGeom>
          <a:noFill/>
          <a:ln>
            <a:noFill/>
          </a:ln>
        </p:spPr>
        <p:txBody>
          <a:bodyPr anchorCtr="0" anchor="t" bIns="121900" lIns="121900" spcFirstLastPara="1" rIns="121900" wrap="square" tIns="121900">
            <a:noAutofit/>
          </a:bodyPr>
          <a:lstStyle/>
          <a:p>
            <a:pPr indent="-361950" lvl="0" marL="457200" marR="0" rtl="0" algn="l">
              <a:lnSpc>
                <a:spcPct val="150000"/>
              </a:lnSpc>
              <a:spcBef>
                <a:spcPts val="0"/>
              </a:spcBef>
              <a:spcAft>
                <a:spcPts val="0"/>
              </a:spcAft>
              <a:buClr>
                <a:srgbClr val="203F7B"/>
              </a:buClr>
              <a:buSzPts val="2100"/>
              <a:buFont typeface="Nunito Sans"/>
              <a:buChar char="●"/>
            </a:pPr>
            <a:r>
              <a:rPr lang="en-US" sz="2100">
                <a:solidFill>
                  <a:srgbClr val="203F7B"/>
                </a:solidFill>
                <a:latin typeface="Nunito Sans"/>
                <a:ea typeface="Nunito Sans"/>
                <a:cs typeface="Nunito Sans"/>
                <a:sym typeface="Nunito Sans"/>
              </a:rPr>
              <a:t>Provides focus and direction within your team</a:t>
            </a:r>
            <a:endParaRPr b="0" i="0" sz="2100" u="none" cap="none" strike="noStrike">
              <a:solidFill>
                <a:srgbClr val="203F7B"/>
              </a:solidFill>
              <a:latin typeface="Nunito Sans"/>
              <a:ea typeface="Nunito Sans"/>
              <a:cs typeface="Nunito Sans"/>
              <a:sym typeface="Nunito Sans"/>
            </a:endParaRPr>
          </a:p>
          <a:p>
            <a:pPr indent="-361950" lvl="0" marL="457200" marR="0" rtl="0" algn="l">
              <a:lnSpc>
                <a:spcPct val="150000"/>
              </a:lnSpc>
              <a:spcBef>
                <a:spcPts val="0"/>
              </a:spcBef>
              <a:spcAft>
                <a:spcPts val="0"/>
              </a:spcAft>
              <a:buClr>
                <a:srgbClr val="203F7B"/>
              </a:buClr>
              <a:buSzPts val="2100"/>
              <a:buFont typeface="Nunito Sans"/>
              <a:buChar char="●"/>
            </a:pPr>
            <a:r>
              <a:rPr lang="en-US" sz="2100">
                <a:solidFill>
                  <a:srgbClr val="203F7B"/>
                </a:solidFill>
                <a:latin typeface="Nunito Sans"/>
                <a:ea typeface="Nunito Sans"/>
                <a:cs typeface="Nunito Sans"/>
                <a:sym typeface="Nunito Sans"/>
              </a:rPr>
              <a:t>Inspires employees when setting personal goals</a:t>
            </a:r>
            <a:endParaRPr b="0" i="0" sz="2100" u="none" cap="none" strike="noStrike">
              <a:solidFill>
                <a:srgbClr val="203F7B"/>
              </a:solidFill>
              <a:latin typeface="Nunito Sans"/>
              <a:ea typeface="Nunito Sans"/>
              <a:cs typeface="Nunito Sans"/>
              <a:sym typeface="Nunito Sans"/>
            </a:endParaRPr>
          </a:p>
          <a:p>
            <a:pPr indent="-361950" lvl="0" marL="457200" marR="0" rtl="0" algn="l">
              <a:lnSpc>
                <a:spcPct val="150000"/>
              </a:lnSpc>
              <a:spcBef>
                <a:spcPts val="0"/>
              </a:spcBef>
              <a:spcAft>
                <a:spcPts val="0"/>
              </a:spcAft>
              <a:buClr>
                <a:srgbClr val="203F7B"/>
              </a:buClr>
              <a:buSzPts val="2100"/>
              <a:buFont typeface="Nunito Sans"/>
              <a:buChar char="●"/>
            </a:pPr>
            <a:r>
              <a:rPr lang="en-US" sz="2100">
                <a:solidFill>
                  <a:srgbClr val="203F7B"/>
                </a:solidFill>
                <a:latin typeface="Nunito Sans"/>
                <a:ea typeface="Nunito Sans"/>
                <a:cs typeface="Nunito Sans"/>
                <a:sym typeface="Nunito Sans"/>
              </a:rPr>
              <a:t>Provides insight into who contributes to a team goal</a:t>
            </a:r>
            <a:endParaRPr b="0" i="0" sz="2100" u="none" cap="none" strike="noStrike">
              <a:solidFill>
                <a:srgbClr val="203F7B"/>
              </a:solidFill>
              <a:latin typeface="Nunito Sans"/>
              <a:ea typeface="Nunito Sans"/>
              <a:cs typeface="Nunito Sans"/>
              <a:sym typeface="Nunito Sans"/>
            </a:endParaRPr>
          </a:p>
          <a:p>
            <a:pPr indent="-361950" lvl="0" marL="457200" marR="0" rtl="0" algn="l">
              <a:lnSpc>
                <a:spcPct val="150000"/>
              </a:lnSpc>
              <a:spcBef>
                <a:spcPts val="0"/>
              </a:spcBef>
              <a:spcAft>
                <a:spcPts val="0"/>
              </a:spcAft>
              <a:buClr>
                <a:srgbClr val="203F7B"/>
              </a:buClr>
              <a:buSzPts val="2100"/>
              <a:buFont typeface="Nunito Sans"/>
              <a:buChar char="●"/>
            </a:pPr>
            <a:r>
              <a:rPr lang="en-US" sz="2100">
                <a:solidFill>
                  <a:srgbClr val="203F7B"/>
                </a:solidFill>
                <a:latin typeface="Nunito Sans"/>
                <a:ea typeface="Nunito Sans"/>
                <a:cs typeface="Nunito Sans"/>
                <a:sym typeface="Nunito Sans"/>
              </a:rPr>
              <a:t>Helps in discussing progress with your team</a:t>
            </a:r>
            <a:endParaRPr b="0" i="0" sz="2100" u="none" cap="none" strike="noStrike">
              <a:solidFill>
                <a:srgbClr val="203F7B"/>
              </a:solidFill>
              <a:latin typeface="Nunito Sans"/>
              <a:ea typeface="Nunito Sans"/>
              <a:cs typeface="Nunito Sans"/>
              <a:sym typeface="Nunito Sans"/>
            </a:endParaRPr>
          </a:p>
        </p:txBody>
      </p:sp>
      <p:pic>
        <p:nvPicPr>
          <p:cNvPr id="77" name="Google Shape;77;p3"/>
          <p:cNvPicPr preferRelativeResize="0"/>
          <p:nvPr/>
        </p:nvPicPr>
        <p:blipFill rotWithShape="1">
          <a:blip r:embed="rId3">
            <a:alphaModFix/>
          </a:blip>
          <a:srcRect b="0" l="0" r="0" t="0"/>
          <a:stretch/>
        </p:blipFill>
        <p:spPr>
          <a:xfrm>
            <a:off x="7663825" y="2304763"/>
            <a:ext cx="4167823" cy="2525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AFF"/>
        </a:solidFill>
      </p:bgPr>
    </p:bg>
    <p:spTree>
      <p:nvGrpSpPr>
        <p:cNvPr id="81" name="Shape 81"/>
        <p:cNvGrpSpPr/>
        <p:nvPr/>
      </p:nvGrpSpPr>
      <p:grpSpPr>
        <a:xfrm>
          <a:off x="0" y="0"/>
          <a:ext cx="0" cy="0"/>
          <a:chOff x="0" y="0"/>
          <a:chExt cx="0" cy="0"/>
        </a:xfrm>
      </p:grpSpPr>
      <p:sp>
        <p:nvSpPr>
          <p:cNvPr id="82" name="Google Shape;82;g21caab32774_0_3"/>
          <p:cNvSpPr txBox="1"/>
          <p:nvPr/>
        </p:nvSpPr>
        <p:spPr>
          <a:xfrm>
            <a:off x="0" y="358967"/>
            <a:ext cx="12192000" cy="8928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chemeClr val="dk1"/>
              </a:buClr>
              <a:buSzPts val="1100"/>
              <a:buFont typeface="Arial"/>
              <a:buNone/>
            </a:pPr>
            <a:r>
              <a:rPr b="1" lang="en-US" sz="4200">
                <a:solidFill>
                  <a:srgbClr val="203F7B"/>
                </a:solidFill>
                <a:latin typeface="Nunito Sans"/>
                <a:ea typeface="Nunito Sans"/>
                <a:cs typeface="Nunito Sans"/>
                <a:sym typeface="Nunito Sans"/>
              </a:rPr>
              <a:t>Road map</a:t>
            </a:r>
            <a:endParaRPr b="1" i="0" sz="4200" u="none" cap="none" strike="noStrike">
              <a:solidFill>
                <a:srgbClr val="203F7B"/>
              </a:solidFill>
              <a:latin typeface="Nunito Sans"/>
              <a:ea typeface="Nunito Sans"/>
              <a:cs typeface="Nunito Sans"/>
              <a:sym typeface="Nunito Sans"/>
            </a:endParaRPr>
          </a:p>
        </p:txBody>
      </p:sp>
      <p:sp>
        <p:nvSpPr>
          <p:cNvPr id="83" name="Google Shape;83;g21caab32774_0_3"/>
          <p:cNvSpPr/>
          <p:nvPr/>
        </p:nvSpPr>
        <p:spPr>
          <a:xfrm>
            <a:off x="1435667" y="1568167"/>
            <a:ext cx="9320700" cy="4052400"/>
          </a:xfrm>
          <a:prstGeom prst="roundRect">
            <a:avLst>
              <a:gd fmla="val 10377" name="adj"/>
            </a:avLst>
          </a:prstGeom>
          <a:solidFill>
            <a:srgbClr val="FFFFFF"/>
          </a:solidFill>
          <a:ln cap="flat" cmpd="sng" w="9525">
            <a:solidFill>
              <a:srgbClr val="FFFFFF"/>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rPr lang="en-US" sz="2100">
                <a:solidFill>
                  <a:srgbClr val="203F7B"/>
                </a:solidFill>
                <a:latin typeface="Nunito Sans"/>
                <a:ea typeface="Nunito Sans"/>
                <a:cs typeface="Nunito Sans"/>
                <a:sym typeface="Nunito Sans"/>
              </a:rPr>
              <a:t>Determine which team goals you want to add.</a:t>
            </a:r>
            <a:endParaRPr sz="21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Identify the team goals already included in your team/year plan.</a:t>
            </a:r>
            <a:endParaRPr sz="15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Are there any other themes or goals where you want the team to improve?</a:t>
            </a:r>
            <a:endParaRPr sz="15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Add the team goals that employees can contribute to with a personal goal (not everything needs to be included in Dialog).</a:t>
            </a:r>
            <a:endParaRPr sz="15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t/>
            </a:r>
            <a:endParaRPr sz="21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lang="en-US" sz="2100">
                <a:solidFill>
                  <a:srgbClr val="203F7B"/>
                </a:solidFill>
                <a:latin typeface="Nunito Sans"/>
                <a:ea typeface="Nunito Sans"/>
                <a:cs typeface="Nunito Sans"/>
                <a:sym typeface="Nunito Sans"/>
              </a:rPr>
              <a:t>"Translate" your year plan into inspiring team goals.</a:t>
            </a:r>
            <a:endParaRPr sz="21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lang="en-US" sz="1500">
                <a:solidFill>
                  <a:srgbClr val="203F7B"/>
                </a:solidFill>
                <a:latin typeface="Nunito Sans"/>
                <a:ea typeface="Nunito Sans"/>
                <a:cs typeface="Nunito Sans"/>
                <a:sym typeface="Nunito Sans"/>
              </a:rPr>
              <a:t>Team goals do not have to be copied verbatim from your team/year plan.</a:t>
            </a:r>
            <a:endParaRPr sz="15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Keep the name of the team goal short and clear.</a:t>
            </a:r>
            <a:endParaRPr sz="15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Avoid using numbers or KPIs in the name.</a:t>
            </a:r>
            <a:endParaRPr sz="1500">
              <a:solidFill>
                <a:srgbClr val="203F7B"/>
              </a:solidFill>
              <a:latin typeface="Nunito Sans"/>
              <a:ea typeface="Nunito Sans"/>
              <a:cs typeface="Nunito Sans"/>
              <a:sym typeface="Nunito Sans"/>
            </a:endParaRPr>
          </a:p>
          <a:p>
            <a:pPr indent="-323850" lvl="0" marL="457200" marR="0" rtl="0" algn="l">
              <a:lnSpc>
                <a:spcPct val="100000"/>
              </a:lnSpc>
              <a:spcBef>
                <a:spcPts val="0"/>
              </a:spcBef>
              <a:spcAft>
                <a:spcPts val="0"/>
              </a:spcAft>
              <a:buClr>
                <a:srgbClr val="203F7B"/>
              </a:buClr>
              <a:buSzPts val="1500"/>
              <a:buFont typeface="Nunito Sans"/>
              <a:buChar char="●"/>
            </a:pPr>
            <a:r>
              <a:rPr lang="en-US" sz="1500">
                <a:solidFill>
                  <a:srgbClr val="203F7B"/>
                </a:solidFill>
                <a:latin typeface="Nunito Sans"/>
                <a:ea typeface="Nunito Sans"/>
                <a:cs typeface="Nunito Sans"/>
                <a:sym typeface="Nunito Sans"/>
              </a:rPr>
              <a:t>Use the description to provide additional information about the team goal, such as numbers or KPIs.</a:t>
            </a:r>
            <a:endParaRPr sz="1500">
              <a:solidFill>
                <a:srgbClr val="203F7B"/>
              </a:solidFill>
              <a:latin typeface="Nunito Sans"/>
              <a:ea typeface="Nunito Sans"/>
              <a:cs typeface="Nunito Sans"/>
              <a:sym typeface="Nunito Sans"/>
            </a:endParaRPr>
          </a:p>
        </p:txBody>
      </p:sp>
      <p:pic>
        <p:nvPicPr>
          <p:cNvPr id="84" name="Google Shape;84;g21caab32774_0_3"/>
          <p:cNvPicPr preferRelativeResize="0"/>
          <p:nvPr/>
        </p:nvPicPr>
        <p:blipFill rotWithShape="1">
          <a:blip r:embed="rId3">
            <a:alphaModFix/>
          </a:blip>
          <a:srcRect b="0" l="0" r="0" t="0"/>
          <a:stretch/>
        </p:blipFill>
        <p:spPr>
          <a:xfrm>
            <a:off x="7806100" y="431850"/>
            <a:ext cx="747050" cy="747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AFF"/>
        </a:solidFill>
      </p:bgPr>
    </p:bg>
    <p:spTree>
      <p:nvGrpSpPr>
        <p:cNvPr id="88" name="Shape 88"/>
        <p:cNvGrpSpPr/>
        <p:nvPr/>
      </p:nvGrpSpPr>
      <p:grpSpPr>
        <a:xfrm>
          <a:off x="0" y="0"/>
          <a:ext cx="0" cy="0"/>
          <a:chOff x="0" y="0"/>
          <a:chExt cx="0" cy="0"/>
        </a:xfrm>
      </p:grpSpPr>
      <p:sp>
        <p:nvSpPr>
          <p:cNvPr id="89" name="Google Shape;89;g24a350e2c3a_0_19"/>
          <p:cNvSpPr txBox="1"/>
          <p:nvPr/>
        </p:nvSpPr>
        <p:spPr>
          <a:xfrm>
            <a:off x="0" y="358967"/>
            <a:ext cx="12192000" cy="8928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chemeClr val="dk1"/>
              </a:buClr>
              <a:buSzPts val="1100"/>
              <a:buFont typeface="Arial"/>
              <a:buNone/>
            </a:pPr>
            <a:r>
              <a:rPr b="1" lang="en-US" sz="4200">
                <a:solidFill>
                  <a:srgbClr val="203F7B"/>
                </a:solidFill>
                <a:latin typeface="Nunito Sans"/>
                <a:ea typeface="Nunito Sans"/>
                <a:cs typeface="Nunito Sans"/>
                <a:sym typeface="Nunito Sans"/>
              </a:rPr>
              <a:t>Road map</a:t>
            </a:r>
            <a:endParaRPr b="1" i="0" sz="4200" u="none" cap="none" strike="noStrike">
              <a:solidFill>
                <a:srgbClr val="203F7B"/>
              </a:solidFill>
              <a:latin typeface="Nunito Sans"/>
              <a:ea typeface="Nunito Sans"/>
              <a:cs typeface="Nunito Sans"/>
              <a:sym typeface="Nunito Sans"/>
            </a:endParaRPr>
          </a:p>
        </p:txBody>
      </p:sp>
      <p:sp>
        <p:nvSpPr>
          <p:cNvPr id="90" name="Google Shape;90;g24a350e2c3a_0_19"/>
          <p:cNvSpPr/>
          <p:nvPr/>
        </p:nvSpPr>
        <p:spPr>
          <a:xfrm>
            <a:off x="1435667" y="1568167"/>
            <a:ext cx="9320700" cy="4052400"/>
          </a:xfrm>
          <a:prstGeom prst="roundRect">
            <a:avLst>
              <a:gd fmla="val 10377" name="adj"/>
            </a:avLst>
          </a:prstGeom>
          <a:solidFill>
            <a:srgbClr val="FFFFFF"/>
          </a:solidFill>
          <a:ln cap="flat" cmpd="sng" w="9525">
            <a:solidFill>
              <a:srgbClr val="FFFFFF"/>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rPr lang="en-US" sz="2100">
                <a:solidFill>
                  <a:srgbClr val="203F7B"/>
                </a:solidFill>
                <a:latin typeface="Nunito Sans"/>
                <a:ea typeface="Nunito Sans"/>
                <a:cs typeface="Nunito Sans"/>
                <a:sym typeface="Nunito Sans"/>
              </a:rPr>
              <a:t>Connect your team goals to the organization.</a:t>
            </a:r>
            <a:endParaRPr sz="21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lang="en-US" sz="1500">
                <a:solidFill>
                  <a:srgbClr val="203F7B"/>
                </a:solidFill>
                <a:latin typeface="Nunito Sans"/>
                <a:ea typeface="Nunito Sans"/>
                <a:cs typeface="Nunito Sans"/>
                <a:sym typeface="Nunito Sans"/>
              </a:rPr>
              <a:t>If your team goals contribute to a higher team goal or organizational goal, link your team goals to these higher objectives. This way, your employees indirectly contribute to them.</a:t>
            </a:r>
            <a:endParaRPr sz="15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t/>
            </a:r>
            <a:endParaRPr sz="21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lang="en-US" sz="2100">
                <a:solidFill>
                  <a:srgbClr val="203F7B"/>
                </a:solidFill>
                <a:latin typeface="Nunito Sans"/>
                <a:ea typeface="Nunito Sans"/>
                <a:cs typeface="Nunito Sans"/>
                <a:sym typeface="Nunito Sans"/>
              </a:rPr>
              <a:t>Discuss your team goals.</a:t>
            </a:r>
            <a:endParaRPr sz="21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Clr>
                <a:schemeClr val="dk1"/>
              </a:buClr>
              <a:buSzPts val="1100"/>
              <a:buFont typeface="Arial"/>
              <a:buNone/>
            </a:pPr>
            <a:r>
              <a:rPr lang="en-US" sz="1500">
                <a:solidFill>
                  <a:srgbClr val="203F7B"/>
                </a:solidFill>
                <a:latin typeface="Nunito Sans"/>
                <a:ea typeface="Nunito Sans"/>
                <a:cs typeface="Nunito Sans"/>
                <a:sym typeface="Nunito Sans"/>
              </a:rPr>
              <a:t>It is valuable to discuss the goals with your team after adding them in Dialog. This ensures that the team goals are recognizable to your employees, and you can encourage them to think about how they can contribute to achieving the team goals.</a:t>
            </a:r>
            <a:endParaRPr sz="15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Clr>
                <a:schemeClr val="dk1"/>
              </a:buClr>
              <a:buSzPts val="1100"/>
              <a:buFont typeface="Arial"/>
              <a:buNone/>
            </a:pPr>
            <a:r>
              <a:t/>
            </a:r>
            <a:endParaRPr sz="1500">
              <a:solidFill>
                <a:srgbClr val="203F7B"/>
              </a:solidFill>
              <a:latin typeface="Nunito Sans"/>
              <a:ea typeface="Nunito Sans"/>
              <a:cs typeface="Nunito Sans"/>
              <a:sym typeface="Nunito Sans"/>
            </a:endParaRPr>
          </a:p>
          <a:p>
            <a:pPr indent="0" lvl="0" marL="0" marR="0" rtl="0" algn="l">
              <a:lnSpc>
                <a:spcPct val="100000"/>
              </a:lnSpc>
              <a:spcBef>
                <a:spcPts val="0"/>
              </a:spcBef>
              <a:spcAft>
                <a:spcPts val="0"/>
              </a:spcAft>
              <a:buNone/>
            </a:pPr>
            <a:r>
              <a:rPr lang="en-US" sz="1500">
                <a:solidFill>
                  <a:srgbClr val="203F7B"/>
                </a:solidFill>
                <a:latin typeface="Nunito Sans"/>
                <a:ea typeface="Nunito Sans"/>
                <a:cs typeface="Nunito Sans"/>
                <a:sym typeface="Nunito Sans"/>
              </a:rPr>
              <a:t>You can do this during an existing team session or schedule an additional session specifically for this purpose.</a:t>
            </a:r>
            <a:endParaRPr sz="1500">
              <a:solidFill>
                <a:srgbClr val="203F7B"/>
              </a:solidFill>
              <a:latin typeface="Nunito Sans"/>
              <a:ea typeface="Nunito Sans"/>
              <a:cs typeface="Nunito Sans"/>
              <a:sym typeface="Nunito Sans"/>
            </a:endParaRPr>
          </a:p>
          <a:p>
            <a:pPr indent="0" lvl="0" marL="457200" marR="0" rtl="0" algn="l">
              <a:lnSpc>
                <a:spcPct val="100000"/>
              </a:lnSpc>
              <a:spcBef>
                <a:spcPts val="0"/>
              </a:spcBef>
              <a:spcAft>
                <a:spcPts val="0"/>
              </a:spcAft>
              <a:buNone/>
            </a:pPr>
            <a:r>
              <a:t/>
            </a:r>
            <a:endParaRPr sz="1500">
              <a:solidFill>
                <a:srgbClr val="203F7B"/>
              </a:solidFill>
              <a:latin typeface="Nunito Sans"/>
              <a:ea typeface="Nunito Sans"/>
              <a:cs typeface="Nunito Sans"/>
              <a:sym typeface="Nunito Sans"/>
            </a:endParaRPr>
          </a:p>
        </p:txBody>
      </p:sp>
      <p:pic>
        <p:nvPicPr>
          <p:cNvPr id="91" name="Google Shape;91;g24a350e2c3a_0_19"/>
          <p:cNvPicPr preferRelativeResize="0"/>
          <p:nvPr/>
        </p:nvPicPr>
        <p:blipFill rotWithShape="1">
          <a:blip r:embed="rId3">
            <a:alphaModFix/>
          </a:blip>
          <a:srcRect b="0" l="0" r="0" t="0"/>
          <a:stretch/>
        </p:blipFill>
        <p:spPr>
          <a:xfrm>
            <a:off x="7806100" y="431850"/>
            <a:ext cx="747050" cy="747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AFF"/>
        </a:solidFill>
      </p:bgPr>
    </p:bg>
    <p:spTree>
      <p:nvGrpSpPr>
        <p:cNvPr id="95" name="Shape 95"/>
        <p:cNvGrpSpPr/>
        <p:nvPr/>
      </p:nvGrpSpPr>
      <p:grpSpPr>
        <a:xfrm>
          <a:off x="0" y="0"/>
          <a:ext cx="0" cy="0"/>
          <a:chOff x="0" y="0"/>
          <a:chExt cx="0" cy="0"/>
        </a:xfrm>
      </p:grpSpPr>
      <p:sp>
        <p:nvSpPr>
          <p:cNvPr id="96" name="Google Shape;96;g24a350e2c3a_0_30"/>
          <p:cNvSpPr txBox="1"/>
          <p:nvPr/>
        </p:nvSpPr>
        <p:spPr>
          <a:xfrm>
            <a:off x="0" y="358967"/>
            <a:ext cx="12192000" cy="8928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2700"/>
              <a:buFont typeface="Arial"/>
              <a:buNone/>
            </a:pPr>
            <a:r>
              <a:rPr b="1" lang="en-US" sz="4200">
                <a:solidFill>
                  <a:srgbClr val="203F7B"/>
                </a:solidFill>
                <a:latin typeface="Nunito Sans"/>
                <a:ea typeface="Nunito Sans"/>
                <a:cs typeface="Nunito Sans"/>
                <a:sym typeface="Nunito Sans"/>
              </a:rPr>
              <a:t>Adding team goals in Dialog</a:t>
            </a:r>
            <a:endParaRPr b="1" i="0" sz="4200" u="none" cap="none" strike="noStrike">
              <a:solidFill>
                <a:srgbClr val="203F7B"/>
              </a:solidFill>
              <a:latin typeface="Nunito Sans"/>
              <a:ea typeface="Nunito Sans"/>
              <a:cs typeface="Nunito Sans"/>
              <a:sym typeface="Nunito Sans"/>
            </a:endParaRPr>
          </a:p>
        </p:txBody>
      </p:sp>
      <p:sp>
        <p:nvSpPr>
          <p:cNvPr id="97" name="Google Shape;97;g24a350e2c3a_0_30"/>
          <p:cNvSpPr/>
          <p:nvPr/>
        </p:nvSpPr>
        <p:spPr>
          <a:xfrm>
            <a:off x="692700" y="1624725"/>
            <a:ext cx="6554400" cy="4005300"/>
          </a:xfrm>
          <a:prstGeom prst="roundRect">
            <a:avLst>
              <a:gd fmla="val 10377" name="adj"/>
            </a:avLst>
          </a:prstGeom>
          <a:solidFill>
            <a:srgbClr val="FFFFFF"/>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98" name="Google Shape;98;g24a350e2c3a_0_30"/>
          <p:cNvSpPr txBox="1"/>
          <p:nvPr/>
        </p:nvSpPr>
        <p:spPr>
          <a:xfrm>
            <a:off x="885875" y="1734075"/>
            <a:ext cx="6181800" cy="3666900"/>
          </a:xfrm>
          <a:prstGeom prst="rect">
            <a:avLst/>
          </a:prstGeom>
          <a:noFill/>
          <a:ln>
            <a:noFill/>
          </a:ln>
        </p:spPr>
        <p:txBody>
          <a:bodyPr anchorCtr="0" anchor="t" bIns="121900" lIns="121900" spcFirstLastPara="1" rIns="121900" wrap="square" tIns="121900">
            <a:noAutofit/>
          </a:bodyPr>
          <a:lstStyle/>
          <a:p>
            <a:pPr indent="-349250" lvl="0" marL="4572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Specify the team for which this goal is intended.</a:t>
            </a:r>
            <a:endParaRPr b="0" i="0" sz="1900" u="none" cap="none" strike="noStrike">
              <a:solidFill>
                <a:srgbClr val="203F7B"/>
              </a:solidFill>
              <a:latin typeface="Nunito Sans"/>
              <a:ea typeface="Nunito Sans"/>
              <a:cs typeface="Nunito Sans"/>
              <a:sym typeface="Nunito Sans"/>
            </a:endParaRPr>
          </a:p>
          <a:p>
            <a:pPr indent="-349250" lvl="0" marL="4572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Determine who can contribute:</a:t>
            </a:r>
            <a:endParaRPr sz="1900">
              <a:solidFill>
                <a:srgbClr val="203F7B"/>
              </a:solidFill>
              <a:latin typeface="Nunito Sans"/>
              <a:ea typeface="Nunito Sans"/>
              <a:cs typeface="Nunito Sans"/>
              <a:sym typeface="Nunito Sans"/>
            </a:endParaRPr>
          </a:p>
          <a:p>
            <a:pPr indent="-349250" lvl="1" marL="9144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Only this team (non-cascading)</a:t>
            </a:r>
            <a:endParaRPr sz="1900">
              <a:solidFill>
                <a:srgbClr val="203F7B"/>
              </a:solidFill>
              <a:latin typeface="Nunito Sans"/>
              <a:ea typeface="Nunito Sans"/>
              <a:cs typeface="Nunito Sans"/>
              <a:sym typeface="Nunito Sans"/>
            </a:endParaRPr>
          </a:p>
          <a:p>
            <a:pPr indent="-349250" lvl="1" marL="9144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All underlying teams (cascading)</a:t>
            </a:r>
            <a:endParaRPr sz="1900">
              <a:solidFill>
                <a:srgbClr val="203F7B"/>
              </a:solidFill>
              <a:latin typeface="Nunito Sans"/>
              <a:ea typeface="Nunito Sans"/>
              <a:cs typeface="Nunito Sans"/>
              <a:sym typeface="Nunito Sans"/>
            </a:endParaRPr>
          </a:p>
          <a:p>
            <a:pPr indent="-349250" lvl="0" marL="4572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Indicate if the team goal contributes to another team.</a:t>
            </a:r>
            <a:endParaRPr b="0" i="0" sz="1900" u="none" cap="none" strike="noStrike">
              <a:solidFill>
                <a:srgbClr val="203F7B"/>
              </a:solidFill>
              <a:latin typeface="Nunito Sans"/>
              <a:ea typeface="Nunito Sans"/>
              <a:cs typeface="Nunito Sans"/>
              <a:sym typeface="Nunito Sans"/>
            </a:endParaRPr>
          </a:p>
          <a:p>
            <a:pPr indent="-349250" lvl="0" marL="4572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Give the team goal a name and description.</a:t>
            </a:r>
            <a:endParaRPr sz="1900">
              <a:solidFill>
                <a:srgbClr val="203F7B"/>
              </a:solidFill>
              <a:latin typeface="Nunito Sans"/>
              <a:ea typeface="Nunito Sans"/>
              <a:cs typeface="Nunito Sans"/>
              <a:sym typeface="Nunito Sans"/>
            </a:endParaRPr>
          </a:p>
          <a:p>
            <a:pPr indent="-349250" lvl="0" marL="457200" marR="0" rtl="0" algn="l">
              <a:lnSpc>
                <a:spcPct val="150000"/>
              </a:lnSpc>
              <a:spcBef>
                <a:spcPts val="0"/>
              </a:spcBef>
              <a:spcAft>
                <a:spcPts val="0"/>
              </a:spcAft>
              <a:buClr>
                <a:srgbClr val="203F7B"/>
              </a:buClr>
              <a:buSzPts val="1900"/>
              <a:buFont typeface="Nunito Sans"/>
              <a:buChar char="●"/>
            </a:pPr>
            <a:r>
              <a:rPr lang="en-US" sz="1900">
                <a:solidFill>
                  <a:srgbClr val="203F7B"/>
                </a:solidFill>
                <a:latin typeface="Nunito Sans"/>
                <a:ea typeface="Nunito Sans"/>
                <a:cs typeface="Nunito Sans"/>
                <a:sym typeface="Nunito Sans"/>
              </a:rPr>
              <a:t>Specify the period for which this team goal is intended.</a:t>
            </a:r>
            <a:endParaRPr sz="1900">
              <a:solidFill>
                <a:srgbClr val="203F7B"/>
              </a:solidFill>
              <a:latin typeface="Nunito Sans"/>
              <a:ea typeface="Nunito Sans"/>
              <a:cs typeface="Nunito Sans"/>
              <a:sym typeface="Nunito Sans"/>
            </a:endParaRPr>
          </a:p>
        </p:txBody>
      </p:sp>
      <p:pic>
        <p:nvPicPr>
          <p:cNvPr id="99" name="Google Shape;99;g24a350e2c3a_0_30"/>
          <p:cNvPicPr preferRelativeResize="0"/>
          <p:nvPr/>
        </p:nvPicPr>
        <p:blipFill rotWithShape="1">
          <a:blip r:embed="rId3">
            <a:alphaModFix/>
          </a:blip>
          <a:srcRect b="0" l="0" r="0" t="0"/>
          <a:stretch/>
        </p:blipFill>
        <p:spPr>
          <a:xfrm>
            <a:off x="7884175" y="2326025"/>
            <a:ext cx="3712973" cy="20813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