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Lst>
  <p:sldSz cy="6858000" cx="12192000"/>
  <p:notesSz cx="6858000" cy="9144000"/>
  <p:embeddedFontLst>
    <p:embeddedFont>
      <p:font typeface="Nunito Sans"/>
      <p:regular r:id="rId73"/>
      <p:bold r:id="rId74"/>
      <p:italic r:id="rId75"/>
      <p:boldItalic r:id="rId7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77" roundtripDataSignature="AMtx7mhLGcfstZhOzs7jibdeNyYFaJxG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font" Target="fonts/NunitoSans-regular.fntdata"/><Relationship Id="rId72" Type="http://schemas.openxmlformats.org/officeDocument/2006/relationships/slide" Target="slides/slide68.xml"/><Relationship Id="rId31" Type="http://schemas.openxmlformats.org/officeDocument/2006/relationships/slide" Target="slides/slide27.xml"/><Relationship Id="rId75" Type="http://schemas.openxmlformats.org/officeDocument/2006/relationships/font" Target="fonts/NunitoSans-italic.fntdata"/><Relationship Id="rId30" Type="http://schemas.openxmlformats.org/officeDocument/2006/relationships/slide" Target="slides/slide26.xml"/><Relationship Id="rId74" Type="http://schemas.openxmlformats.org/officeDocument/2006/relationships/font" Target="fonts/NunitoSans-bold.fntdata"/><Relationship Id="rId33" Type="http://schemas.openxmlformats.org/officeDocument/2006/relationships/slide" Target="slides/slide29.xml"/><Relationship Id="rId77" Type="http://customschemas.google.com/relationships/presentationmetadata" Target="metadata"/><Relationship Id="rId32" Type="http://schemas.openxmlformats.org/officeDocument/2006/relationships/slide" Target="slides/slide28.xml"/><Relationship Id="rId76" Type="http://schemas.openxmlformats.org/officeDocument/2006/relationships/font" Target="fonts/NunitoSans-boldItalic.fntdata"/><Relationship Id="rId35" Type="http://schemas.openxmlformats.org/officeDocument/2006/relationships/slide" Target="slides/slide31.xml"/><Relationship Id="rId34" Type="http://schemas.openxmlformats.org/officeDocument/2006/relationships/slide" Target="slides/slide30.xml"/><Relationship Id="rId71" Type="http://schemas.openxmlformats.org/officeDocument/2006/relationships/slide" Target="slides/slide67.xml"/><Relationship Id="rId70" Type="http://schemas.openxmlformats.org/officeDocument/2006/relationships/slide" Target="slides/slide66.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4" Type="http://schemas.openxmlformats.org/officeDocument/2006/relationships/slide" Target="slides/slide60.xml"/><Relationship Id="rId63" Type="http://schemas.openxmlformats.org/officeDocument/2006/relationships/slide" Target="slides/slide59.xml"/><Relationship Id="rId22" Type="http://schemas.openxmlformats.org/officeDocument/2006/relationships/slide" Target="slides/slide18.xml"/><Relationship Id="rId66" Type="http://schemas.openxmlformats.org/officeDocument/2006/relationships/slide" Target="slides/slide62.xml"/><Relationship Id="rId21" Type="http://schemas.openxmlformats.org/officeDocument/2006/relationships/slide" Target="slides/slide17.xml"/><Relationship Id="rId65" Type="http://schemas.openxmlformats.org/officeDocument/2006/relationships/slide" Target="slides/slide61.xml"/><Relationship Id="rId24" Type="http://schemas.openxmlformats.org/officeDocument/2006/relationships/slide" Target="slides/slide20.xml"/><Relationship Id="rId68" Type="http://schemas.openxmlformats.org/officeDocument/2006/relationships/slide" Target="slides/slide64.xml"/><Relationship Id="rId23" Type="http://schemas.openxmlformats.org/officeDocument/2006/relationships/slide" Target="slides/slide19.xml"/><Relationship Id="rId67" Type="http://schemas.openxmlformats.org/officeDocument/2006/relationships/slide" Target="slides/slide63.xml"/><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slide" Target="slides/slide65.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ialog.nl/zo-breng-je-het-goede-gesprek-op-gang-in-jouw-organisatie/" TargetMode="Externa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 name="Google Shape;32;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33" name="Google Shape;33;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p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40" name="Google Shape;4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Voordat je uitlegt wat het programma van de training is, en wat deelnemers ervan verwachten: de kenmerken van een goed gesprek inventariseren. Deze kenmerken vormen straks namelijk de onderdelen van de training.</a:t>
            </a:r>
            <a:endParaRPr b="0" i="0" sz="1200" u="none" cap="none" strike="noStrike">
              <a:solidFill>
                <a:schemeClr val="lt1"/>
              </a:solidFill>
              <a:latin typeface="Calibri"/>
              <a:ea typeface="Calibri"/>
              <a:cs typeface="Calibri"/>
              <a:sym typeface="Calibri"/>
            </a:endParaRPr>
          </a:p>
        </p:txBody>
      </p:sp>
      <p:sp>
        <p:nvSpPr>
          <p:cNvPr id="54" name="Google Shape;5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67" name="Google Shape;6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Dit zijn belangrijke kenmerken van een goed gesprek in de werkcontext. Deze punten vormen ook de opbouw van de training.</a:t>
            </a:r>
            <a:endParaRPr b="0" i="0" sz="1200" u="none" cap="none" strike="noStrike">
              <a:solidFill>
                <a:schemeClr val="lt1"/>
              </a:solidFill>
              <a:latin typeface="Calibri"/>
              <a:ea typeface="Calibri"/>
              <a:cs typeface="Calibri"/>
              <a:sym typeface="Calibri"/>
            </a:endParaRPr>
          </a:p>
        </p:txBody>
      </p:sp>
      <p:sp>
        <p:nvSpPr>
          <p:cNvPr id="80" name="Google Shape;8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94" name="Google Shape;9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10" name="Google Shape;11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125" name="Google Shape;125;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Bedoeling van deze oefening is dat deelnemers leren observeren en feedback geven (compliment en tip). </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Iedere deelnemer observeert een andere deelnemer, zonder dat de ander dat weet. Maak zelf een indeling of laat deelnemers lootjes trekken.</a:t>
            </a:r>
            <a:endParaRPr b="0" i="0" sz="1200" u="none" cap="none" strike="noStrike">
              <a:solidFill>
                <a:schemeClr val="lt1"/>
              </a:solidFill>
              <a:latin typeface="Calibri"/>
              <a:ea typeface="Calibri"/>
              <a:cs typeface="Calibri"/>
              <a:sym typeface="Calibri"/>
            </a:endParaRPr>
          </a:p>
        </p:txBody>
      </p:sp>
      <p:sp>
        <p:nvSpPr>
          <p:cNvPr id="133" name="Google Shape;13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147" name="Google Shape;147;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55" name="Google Shape;15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67" name="Google Shape;167;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Leg uit dat een schaal per definitie subjectief en dus persoonlijk is. Mijn 5 kan voor jou een 7 zijn of andersom. Het gaat dan ook niet om de getallen, maar om wat </a:t>
            </a:r>
            <a:endParaRPr b="0" i="0" sz="1200" u="none" cap="none" strike="noStrike">
              <a:solidFill>
                <a:schemeClr val="lt1"/>
              </a:solidFill>
              <a:latin typeface="Calibri"/>
              <a:ea typeface="Calibri"/>
              <a:cs typeface="Calibri"/>
              <a:sym typeface="Calibri"/>
            </a:endParaRPr>
          </a:p>
        </p:txBody>
      </p:sp>
      <p:sp>
        <p:nvSpPr>
          <p:cNvPr id="181" name="Google Shape;181;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195" name="Google Shape;195;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5: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p15: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Speel een kort rollenspel. De trainer speelt de medewerker, een deelnemer de leidinggevende. Laat de deelnemer het gesprek starten. Stop na een paar minutes het gesprek en vraag de andere deelnemers wat hen is opgevallen.</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Deze casus gebruik je om de onderwerpen in de training te duiden. Waarschijnlijk gaat de leidinggevende direct in de overtuig-vertel-oplos modus stappen. IN plaats van Het Goede Gesprek aan te gaan. </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204" name="Google Shape;204;p15: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Een goed gesprek start met het hebben van een gezamenlijk doel. Zonder gezamenlijk doel praat je langs elkaar heen en praat je niet samen. </a:t>
            </a:r>
            <a:endParaRPr b="0" i="0" sz="1200" u="none" cap="none" strike="noStrike">
              <a:solidFill>
                <a:schemeClr val="dk1"/>
              </a:solidFill>
              <a:latin typeface="Calibri"/>
              <a:ea typeface="Calibri"/>
              <a:cs typeface="Calibri"/>
              <a:sym typeface="Calibri"/>
            </a:endParaRPr>
          </a:p>
        </p:txBody>
      </p:sp>
      <p:sp>
        <p:nvSpPr>
          <p:cNvPr id="213" name="Google Shape;213;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In deze casus wordt duidelijk dat er vaak geen gezamenlijk doel is in een gesprek tussen leidinggevende en medewerker. Dit leidt vaak tot gedoe, frustraties, ineffectiviteit, etc.</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221" name="Google Shape;221;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232" name="Google Shape;232;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TRAINERL Laat de deelnemers voor zichzelf opschrijven in welk gedrag ze nog verder willen groeien. </a:t>
            </a:r>
            <a:endParaRPr b="0" i="0" sz="1200" u="none" cap="none" strike="noStrike">
              <a:solidFill>
                <a:schemeClr val="lt1"/>
              </a:solidFill>
              <a:latin typeface="Calibri"/>
              <a:ea typeface="Calibri"/>
              <a:cs typeface="Calibri"/>
              <a:sym typeface="Calibri"/>
            </a:endParaRPr>
          </a:p>
        </p:txBody>
      </p:sp>
      <p:sp>
        <p:nvSpPr>
          <p:cNvPr id="246" name="Google Shape;246;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TRAINER: Maak de brug van een gezamenlijk doel naar een positieve mindset.</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Het gezamenlijke doel in het goede gesprek bereik je vooral door een goede, positieve vibe. Dit verder aanvullen ……. </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Haal ook de eerdere casus aan. Welke mindset was er in dat gesprek?</a:t>
            </a:r>
            <a:endParaRPr b="0" i="0" sz="1200" u="none" cap="none" strike="noStrike">
              <a:solidFill>
                <a:schemeClr val="dk1"/>
              </a:solidFill>
              <a:latin typeface="Calibri"/>
              <a:ea typeface="Calibri"/>
              <a:cs typeface="Calibri"/>
              <a:sym typeface="Calibri"/>
            </a:endParaRPr>
          </a:p>
        </p:txBody>
      </p:sp>
      <p:sp>
        <p:nvSpPr>
          <p:cNvPr id="262" name="Google Shape;262;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TRAINERL Vraag in het plenarye deel hoe de deelnemers zich hierbij voelen (‘wat gebeurt er met jou?’)</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Het doel is om deelnemers te laten ervaren wat het effect is van negatieve gedachtes</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270" name="Google Shape;270;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Vraag in het plenarye deel hoe de deelnemers zich hierbij voelen (‘wat gebeurt er met jou?’)</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Laat vooral duidelijk worden dat er een groot verschil in gevoel/energie is met de vorige vraag.</a:t>
            </a:r>
            <a:endParaRPr/>
          </a:p>
        </p:txBody>
      </p:sp>
      <p:sp>
        <p:nvSpPr>
          <p:cNvPr id="282" name="Google Shape;282;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TRAINER: Belangrijk om te beseffen dat een positieve mindset in gesprekken belangrijk is, en dat je dat als leidinggevende kunt beïnvloeden</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Negativiteit wordt intenser beleefd dan positiviteit</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Medewerkers ervaren in gesprekken met hun leidinggevende vaak een P/N ratio van 1:2. Ze ervaren dus twee keer meer negatieve ervaringen dan positieve ervaringen.</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Bij de meeste mensen is een P/N-ratio 2:1 nodig</a:t>
            </a:r>
            <a:br>
              <a:rPr b="1"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Er moeten dus twee keer meer positieve ervaringen zijn dan negatieve ervaringen om het gevoel van negativiteit te compenseren.</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Vergroot je P/N ratio tot minimaal 2:1</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Positieve emoties geven niet alleen een goed gevoel, ze zorgen ook voor openheid. Ook maakt positiviteit socialer en geeft het ons meer veerkracht bij tegenslag. Als de P/N-ratio hoog genoeg is, dan ontstaat er een opwaartse spiraal van positiviteit.</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295" name="Google Shape;295;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Laat de deelnemers voor zichzelf opschrijven in welk gedrag ze willen groeien. </a:t>
            </a:r>
            <a:endParaRPr b="0" i="0" sz="1200" u="none" cap="none" strike="noStrike">
              <a:solidFill>
                <a:schemeClr val="lt1"/>
              </a:solidFill>
              <a:latin typeface="Calibri"/>
              <a:ea typeface="Calibri"/>
              <a:cs typeface="Calibri"/>
              <a:sym typeface="Calibri"/>
            </a:endParaRPr>
          </a:p>
        </p:txBody>
      </p:sp>
      <p:sp>
        <p:nvSpPr>
          <p:cNvPr id="310" name="Google Shape;310;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Maak de brug van positieve mindset naar echt luisteren.</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Haal ook de eerdere casus aan. Hoe werd er geluisterd in dat gesprek?</a:t>
            </a:r>
            <a:endParaRPr b="0" i="0" sz="1200" u="none" cap="none" strike="noStrike">
              <a:solidFill>
                <a:schemeClr val="dk1"/>
              </a:solidFill>
              <a:latin typeface="Calibri"/>
              <a:ea typeface="Calibri"/>
              <a:cs typeface="Calibri"/>
              <a:sym typeface="Calibri"/>
            </a:endParaRPr>
          </a:p>
        </p:txBody>
      </p:sp>
      <p:sp>
        <p:nvSpPr>
          <p:cNvPr id="326" name="Google Shape;326;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Ga het gesprek aan met een deelnemer over zijn/haar vakantie in Nederland. En luister vanuit de 1</a:t>
            </a:r>
            <a:r>
              <a:rPr b="0" baseline="30000" i="0" lang="en-US" sz="1200" u="none" cap="none" strike="noStrike">
                <a:solidFill>
                  <a:schemeClr val="lt1"/>
                </a:solidFill>
                <a:latin typeface="Calibri"/>
                <a:ea typeface="Calibri"/>
                <a:cs typeface="Calibri"/>
                <a:sym typeface="Calibri"/>
              </a:rPr>
              <a:t>e</a:t>
            </a:r>
            <a:r>
              <a:rPr b="0" i="0" lang="en-US" sz="1200" u="none" cap="none" strike="noStrike">
                <a:solidFill>
                  <a:schemeClr val="lt1"/>
                </a:solidFill>
                <a:latin typeface="Calibri"/>
                <a:ea typeface="Calibri"/>
                <a:cs typeface="Calibri"/>
                <a:sym typeface="Calibri"/>
              </a:rPr>
              <a:t> luisterhouding (zie volgende slide). Neem het gesprek over (oh, daar ben ik ook geweest, heb je dat en dat ook bezocht, gaaf hè), stel vooral gesloten vragen, vraag vooral naar feiten, etc. Doe het niet te opzichtig, maar laat het lijken op een normaal gesprek. Hou het kort en vraag na afloop aan de deelnemers: wat viel jullie op?</a:t>
            </a:r>
            <a:endParaRPr b="0" i="0" sz="1200" u="none" cap="none" strike="noStrike">
              <a:solidFill>
                <a:schemeClr val="lt1"/>
              </a:solidFill>
              <a:latin typeface="Calibri"/>
              <a:ea typeface="Calibri"/>
              <a:cs typeface="Calibri"/>
              <a:sym typeface="Calibri"/>
            </a:endParaRPr>
          </a:p>
        </p:txBody>
      </p:sp>
      <p:sp>
        <p:nvSpPr>
          <p:cNvPr id="334" name="Google Shape;334;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1. Ik: wat vind ik er van?</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Op zoek naar herkenning</a:t>
            </a: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Luisteren om te reageren, met je eigen verhaal of met advies</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2. Jij: wat bedoel jij precies?</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Op zoek naar wat de ander echt bedoelt</a:t>
            </a: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Luisteren om te begrijpen, het ‘verwonderde kind’</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348" name="Google Shape;348;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2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Als het goed is, noemen de deelnemers hier zaken die op de volgende slide staan.</a:t>
            </a:r>
            <a:endParaRPr b="0" i="0" sz="1200" u="none" cap="none" strike="noStrike">
              <a:solidFill>
                <a:schemeClr val="lt1"/>
              </a:solidFill>
              <a:latin typeface="Calibri"/>
              <a:ea typeface="Calibri"/>
              <a:cs typeface="Calibri"/>
              <a:sym typeface="Calibri"/>
            </a:endParaRPr>
          </a:p>
        </p:txBody>
      </p:sp>
      <p:sp>
        <p:nvSpPr>
          <p:cNvPr id="361" name="Google Shape;361;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Wees oprecht nieuwsgierig</a:t>
            </a: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Verwonder je en oordeel niet te snel, het ‘verwonderde kind’</a:t>
            </a: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Sta open om verrast te worden, om iets te leren, stel open vragen</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Je hebt twee oren en één mond</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Luister mee dan dat je praat</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Stiltes zijn een machtig instrument</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Stop met multi-tasken</a:t>
            </a: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Richt je op het hier en nu</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Heb geduld, vertraag</a:t>
            </a: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Gun de ander de tijd om onder woorden te brengen wat hij/zij denkt</a:t>
            </a:r>
            <a:endParaRPr/>
          </a:p>
          <a:p>
            <a:pPr indent="0" lvl="0" marL="0" marR="0" rtl="0" algn="l">
              <a:lnSpc>
                <a:spcPct val="100000"/>
              </a:lnSpc>
              <a:spcBef>
                <a:spcPts val="0"/>
              </a:spcBef>
              <a:spcAft>
                <a:spcPts val="0"/>
              </a:spcAft>
              <a:buClr>
                <a:schemeClr val="lt1"/>
              </a:buClr>
              <a:buSzPts val="1200"/>
              <a:buFont typeface="Calibri"/>
              <a:buNone/>
            </a:pPr>
            <a:br>
              <a:rPr b="0" i="0" lang="en-US"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374" name="Google Shape;374;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3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TRAINERL Laat de deelnemers rouleren. Geef de opdracht aan de deelnemers om goed op te letten en één keer in je handen te klappen als iemand vanuit de 1</a:t>
            </a:r>
            <a:r>
              <a:rPr b="0" baseline="30000" i="0" lang="en-US" sz="1200" u="none" cap="none" strike="noStrike">
                <a:solidFill>
                  <a:schemeClr val="lt1"/>
                </a:solidFill>
                <a:latin typeface="Calibri"/>
                <a:ea typeface="Calibri"/>
                <a:cs typeface="Calibri"/>
                <a:sym typeface="Calibri"/>
              </a:rPr>
              <a:t>e</a:t>
            </a:r>
            <a:r>
              <a:rPr b="0" i="0" lang="en-US" sz="1200" u="none" cap="none" strike="noStrike">
                <a:solidFill>
                  <a:schemeClr val="lt1"/>
                </a:solidFill>
                <a:latin typeface="Calibri"/>
                <a:ea typeface="Calibri"/>
                <a:cs typeface="Calibri"/>
                <a:sym typeface="Calibri"/>
              </a:rPr>
              <a:t> luisterhouding luistert (dus als er een gesloten vraag wordt gesteld, als het gesprek wordt overgenomen, etc.). </a:t>
            </a:r>
            <a:endParaRPr b="0" i="0" sz="1200" u="none" cap="none" strike="noStrike">
              <a:solidFill>
                <a:schemeClr val="lt1"/>
              </a:solidFill>
              <a:latin typeface="Calibri"/>
              <a:ea typeface="Calibri"/>
              <a:cs typeface="Calibri"/>
              <a:sym typeface="Calibri"/>
            </a:endParaRPr>
          </a:p>
        </p:txBody>
      </p:sp>
      <p:sp>
        <p:nvSpPr>
          <p:cNvPr id="389" name="Google Shape;389;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3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Laat de deelnemers voor zichzelf opschrijven in welk gedrag ze willen groeien. </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401" name="Google Shape;401;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417" name="Google Shape;417;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Maak de brug van luisteren naar scherp doorvragen.</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Haal ook de eerdere casus aan. Hoe werd er doorgevraagd in dat gesprek? Welke vragen werden er gesteld? Wat voor type vragen?</a:t>
            </a:r>
            <a:endParaRPr/>
          </a:p>
        </p:txBody>
      </p:sp>
      <p:sp>
        <p:nvSpPr>
          <p:cNvPr id="426" name="Google Shape;426;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3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Dit is een oefening om te laten zien dat we onbewust aannames hebben als we een gesprek voeren. Laat één deelnemer de vraag beantwoorden en laat anderen aanvullen.   </a:t>
            </a:r>
            <a:endParaRPr b="0" i="0" sz="1200" u="none" cap="none" strike="noStrike">
              <a:solidFill>
                <a:schemeClr val="lt1"/>
              </a:solidFill>
              <a:latin typeface="Calibri"/>
              <a:ea typeface="Calibri"/>
              <a:cs typeface="Calibri"/>
              <a:sym typeface="Calibri"/>
            </a:endParaRPr>
          </a:p>
        </p:txBody>
      </p:sp>
      <p:sp>
        <p:nvSpPr>
          <p:cNvPr id="434" name="Google Shape;434;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3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Laat zien dat in de acties n.a.v. de oefening allerlei aannames verborgen zitten. De crux is dat aannames ansich niet verkeerd zijn. Maar herken ze. Als je weet welke aannames je hebt, kun je die inzetten voor het scherp doorvragen (zie volgende slide).</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Vraag de groep welke vragen ze zouden kunnen stellen om scherp door te vragen (antwoorden op volgende pagina)</a:t>
            </a:r>
            <a:endParaRPr b="0" i="0" sz="1200" u="none" cap="none" strike="noStrike">
              <a:solidFill>
                <a:schemeClr val="lt1"/>
              </a:solidFill>
              <a:latin typeface="Calibri"/>
              <a:ea typeface="Calibri"/>
              <a:cs typeface="Calibri"/>
              <a:sym typeface="Calibri"/>
            </a:endParaRPr>
          </a:p>
        </p:txBody>
      </p:sp>
      <p:sp>
        <p:nvSpPr>
          <p:cNvPr id="446" name="Google Shape;446;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TRAINER:</a:t>
            </a:r>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Als we luisteren hebben we aannames</a:t>
            </a: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Het is geen doen om alles wat je hoort, alle aannames die je brein invult, te toetsen. Ons brein wil graag efficiënt kunnen functioneren. Dus vult het veel in. </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Herken deze aannames</a:t>
            </a:r>
            <a:endParaRPr/>
          </a:p>
          <a:p>
            <a:pPr indent="0" lvl="0" marL="0" marR="0" rtl="0" algn="l">
              <a:lnSpc>
                <a:spcPct val="100000"/>
              </a:lnSpc>
              <a:spcBef>
                <a:spcPts val="0"/>
              </a:spcBef>
              <a:spcAft>
                <a:spcPts val="0"/>
              </a:spcAft>
              <a:buClr>
                <a:schemeClr val="lt1"/>
              </a:buClr>
              <a:buSzPts val="1200"/>
              <a:buFont typeface="Calibri"/>
              <a:buNone/>
            </a:pPr>
            <a:r>
              <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Stel vragen over deze aannames</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Dit zijn de scherpe doorvraag-vragen die voor het oprapen liggen.</a:t>
            </a:r>
            <a:endParaRPr/>
          </a:p>
        </p:txBody>
      </p:sp>
      <p:sp>
        <p:nvSpPr>
          <p:cNvPr id="461" name="Google Shape;461;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3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474" name="Google Shape;474;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3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Als het goed is noemen ze zaken die op de volgende 2 slides staan. Moraal hiervan is: weet wanneer je welk type vraag kunt inzetten (afhankelijk van wat je wil bereiken).</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Vul het aan met je eigen voorbeelden. </a:t>
            </a:r>
            <a:endParaRPr b="0" i="0" sz="1200" u="none" cap="none" strike="noStrike">
              <a:solidFill>
                <a:schemeClr val="lt1"/>
              </a:solidFill>
              <a:latin typeface="Calibri"/>
              <a:ea typeface="Calibri"/>
              <a:cs typeface="Calibri"/>
              <a:sym typeface="Calibri"/>
            </a:endParaRPr>
          </a:p>
        </p:txBody>
      </p:sp>
      <p:sp>
        <p:nvSpPr>
          <p:cNvPr id="492" name="Google Shape;492;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Open vragen</a:t>
            </a: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Wie, wat, wanneer, waar, hoe, waarmee</a:t>
            </a: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Let op met waarom-vragen: voelt als verantwoording</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Gesloten vragen</a:t>
            </a: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‘Vind je je werk leuk?’</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Keuze vragen</a:t>
            </a: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‘Wil je die uitnodiging voor of na het weekend versturen?’</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505" name="Google Shape;505;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4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Bedoeling van deze oefening is om te laten zien dat we vaak achterwaartse vragen stellen. We kijken terug. Op de vraag in de oefening gaan deelnemers waarschijnlijk antwoorden: ‘Waarom verloopt het overleg weer chaotisch? Waar ligt dat aan?’</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In de volgende slide staan voorbeelden van voorwaartse vragen. Die zijn veel constructiever, positief, vooruitkijkend en gaan uit van een growth mindset. </a:t>
            </a:r>
            <a:endParaRPr b="0" i="0" sz="1200" u="none" cap="none" strike="noStrike">
              <a:solidFill>
                <a:schemeClr val="lt1"/>
              </a:solidFill>
              <a:latin typeface="Calibri"/>
              <a:ea typeface="Calibri"/>
              <a:cs typeface="Calibri"/>
              <a:sym typeface="Calibri"/>
            </a:endParaRPr>
          </a:p>
        </p:txBody>
      </p:sp>
      <p:sp>
        <p:nvSpPr>
          <p:cNvPr id="521" name="Google Shape;521;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3" name="Google Shape;533;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534" name="Google Shape;534;p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4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Laat de deelnemers voor zichzelf opschrijven in welk gedrag ze willen groeien. </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549" name="Google Shape;549;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4" name="Google Shape;564;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TRAINER:</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Herinner de deelnemers aan de Secret Observer</a:t>
            </a:r>
            <a:endParaRPr b="0" i="0" sz="1200" u="none" cap="none" strike="noStrike">
              <a:solidFill>
                <a:schemeClr val="dk1"/>
              </a:solidFill>
              <a:latin typeface="Calibri"/>
              <a:ea typeface="Calibri"/>
              <a:cs typeface="Calibri"/>
              <a:sym typeface="Calibri"/>
            </a:endParaRPr>
          </a:p>
        </p:txBody>
      </p:sp>
      <p:sp>
        <p:nvSpPr>
          <p:cNvPr id="565" name="Google Shape;565;p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4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Bedoeling van deze oefening is te laten zien hoe snel en makkelijk er feedback wordt gegeven dat niet over specifiek gedrag gaat. Feedback waar je dus weinig van leert.</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Vraag na een paar minutes feedback ontvangen te hebben (waarschijnlijk zowel positieve als kritische feedback) wat de deelnemers opvalt. </a:t>
            </a:r>
            <a:endParaRPr b="0" i="0" sz="1200" u="none" cap="none" strike="noStrike">
              <a:solidFill>
                <a:schemeClr val="lt1"/>
              </a:solidFill>
              <a:latin typeface="Calibri"/>
              <a:ea typeface="Calibri"/>
              <a:cs typeface="Calibri"/>
              <a:sym typeface="Calibri"/>
            </a:endParaRPr>
          </a:p>
        </p:txBody>
      </p:sp>
      <p:sp>
        <p:nvSpPr>
          <p:cNvPr id="573" name="Google Shape;573;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4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Voeg hieraan toe dat vooral (het stimuleren van) feedback vragen zorgt voor meer en betere feedback. Als leidinggevende kun je hierin prima een voorbeeldfunctie vervullen. Als jij als leidinggevende feedback aan een medewerker vraagt is de kans groot dat die medewerker ook een keer feedback aan jou vraagt (wederkerigheid).  </a:t>
            </a:r>
            <a:endParaRPr b="0" i="0" sz="1200" u="none" cap="none" strike="noStrike">
              <a:solidFill>
                <a:schemeClr val="lt1"/>
              </a:solidFill>
              <a:latin typeface="Calibri"/>
              <a:ea typeface="Calibri"/>
              <a:cs typeface="Calibri"/>
              <a:sym typeface="Calibri"/>
            </a:endParaRPr>
          </a:p>
        </p:txBody>
      </p:sp>
      <p:sp>
        <p:nvSpPr>
          <p:cNvPr id="585" name="Google Shape;585;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9" name="Google Shape;599;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DIALOG: Uiteraard is het doel van feedback om iemand aan te zetten tot leren, vanuit de growth mindset.</a:t>
            </a:r>
            <a:endParaRPr/>
          </a:p>
        </p:txBody>
      </p:sp>
      <p:sp>
        <p:nvSpPr>
          <p:cNvPr id="600" name="Google Shape;600;p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3" name="Google Shape;613;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TRAINER:</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Er zijn veel modellen om feedback te geven. De principes van de modellen zijn allemaal hetzelfde.</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Punt 2 bij ‘Geef aan wat het effect is van het gedrag’ is een wezenlijke. Als je weet wat de ander wil bereiken kun je effectieve feedback geven. En die feedback gaat niet over wat jij van het gedrag vindt, maar over of het gedrag het gewenste effect heeft. </a:t>
            </a:r>
            <a:endParaRPr/>
          </a:p>
        </p:txBody>
      </p:sp>
      <p:sp>
        <p:nvSpPr>
          <p:cNvPr id="614" name="Google Shape;614;p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1" name="Google Shape;631;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TRAINER: De meeste mensen deugen. Dus de meeste mensen hebben met hun gedrag het beste voor. Ze willen er iets mee bereiken. Er is dus geen goed en fout gedrag (crimineel gedrag daargelaten). Er is effectief en ineffectief gedrag.</a:t>
            </a:r>
            <a:endParaRPr/>
          </a:p>
        </p:txBody>
      </p:sp>
      <p:sp>
        <p:nvSpPr>
          <p:cNvPr id="632" name="Google Shape;632;p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9" name="Google Shape;649;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TRAINER: Vul dit eventueel aan met andere tips van deelnemers en je eigen tips</a:t>
            </a:r>
            <a:endParaRPr/>
          </a:p>
        </p:txBody>
      </p:sp>
      <p:sp>
        <p:nvSpPr>
          <p:cNvPr id="650" name="Google Shape;650;p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5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Laat de deelnemers voor zichzelf opschrijven in welk gedrag ze willen groeien. </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667" name="Google Shape;667;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2" name="Google Shape;682;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Maak de brug van het voeren van een goed gesprek (de kenmerken van een goed gesprek) naar zorgen dat je in het gesprek het over de goede dingen praat: de drie versnellers. </a:t>
            </a:r>
            <a:endParaRPr b="0" i="0" sz="1200" u="none" cap="none" strike="noStrike">
              <a:solidFill>
                <a:schemeClr val="dk1"/>
              </a:solidFill>
              <a:latin typeface="Calibri"/>
              <a:ea typeface="Calibri"/>
              <a:cs typeface="Calibri"/>
              <a:sym typeface="Calibri"/>
            </a:endParaRPr>
          </a:p>
        </p:txBody>
      </p:sp>
      <p:sp>
        <p:nvSpPr>
          <p:cNvPr id="683" name="Google Shape;683;p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1" name="Google Shape;691;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Zie ook het artikel van Jochem en Stefan. </a:t>
            </a:r>
            <a:r>
              <a:rPr lang="en-US" u="sng">
                <a:solidFill>
                  <a:schemeClr val="hlink"/>
                </a:solidFill>
                <a:hlinkClick r:id="rId2"/>
              </a:rPr>
              <a:t>Zo breng je het goede gesprek op gang in jouw organisatie (dialog.nl)</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692" name="Google Shape;692;p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0" name="Google Shape;710;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Zie ook het artikel van Jochem en Stefan. Zo breng je het goede gesprek op gang in jouw organisatie (dialog.nl)</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Persoonlijk</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Hoe is het met je? Hoe zit je in je vel? Waar krijg je energie van en wat kost je energie? Waar wil je meer aandacht aan geven?</a:t>
            </a:r>
            <a:endParaRPr/>
          </a:p>
          <a:p>
            <a:pPr indent="0" lvl="0" marL="0" marR="0" rtl="0" algn="l">
              <a:lnSpc>
                <a:spcPct val="100000"/>
              </a:lnSpc>
              <a:spcBef>
                <a:spcPts val="0"/>
              </a:spcBef>
              <a:spcAft>
                <a:spcPts val="0"/>
              </a:spcAft>
              <a:buClr>
                <a:schemeClr val="lt1"/>
              </a:buClr>
              <a:buSzPts val="1200"/>
              <a:buFont typeface="Calibri"/>
              <a:buNone/>
            </a:pPr>
            <a:r>
              <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Huidige rol</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Hoe vul je je huidige rol in? Hoe gaat het met de doelen die zijn afgesproken? Welke feedback wil ik geven?</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1" i="0" lang="en-US" sz="1200" u="none" cap="none" strike="noStrike">
                <a:solidFill>
                  <a:schemeClr val="dk1"/>
                </a:solidFill>
                <a:latin typeface="Calibri"/>
                <a:ea typeface="Calibri"/>
                <a:cs typeface="Calibri"/>
                <a:sym typeface="Calibri"/>
              </a:rPr>
              <a:t>Groei &amp; ontwikkeling</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Welke talenten wil je meer inzetten? Welke kennis en vaardigheden wil je ontwikkelen? Wat is je ambitie en welke mogelijkheden zijn er binnen de organisatie?</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711" name="Google Shape;711;p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5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Laat door middel van de demo van Dialog zien hoe je informatie toegankelijk maakt in Dialog</a:t>
            </a:r>
            <a:endParaRPr b="0" i="0" sz="1200" u="none" cap="none" strike="noStrike">
              <a:solidFill>
                <a:schemeClr val="lt1"/>
              </a:solidFill>
              <a:latin typeface="Calibri"/>
              <a:ea typeface="Calibri"/>
              <a:cs typeface="Calibri"/>
              <a:sym typeface="Calibri"/>
            </a:endParaRPr>
          </a:p>
        </p:txBody>
      </p:sp>
      <p:sp>
        <p:nvSpPr>
          <p:cNvPr id="726" name="Google Shape;726;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p5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733" name="Google Shape;733;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5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Laat de deelnemers voor zichzelf opschrijven in welk gedrag ze willen groeien. </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745" name="Google Shape;745;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0" name="Google Shape;760;p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761" name="Google Shape;761;p5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9" name="Google Shape;769;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770" name="Google Shape;770;p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5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Dit zijn belangrijke kenmerken van een goed gesprek in de werkcontext. </a:t>
            </a:r>
            <a:endParaRPr b="0" i="0" sz="1200" u="none" cap="none" strike="noStrike">
              <a:solidFill>
                <a:schemeClr val="lt1"/>
              </a:solidFill>
              <a:latin typeface="Calibri"/>
              <a:ea typeface="Calibri"/>
              <a:cs typeface="Calibri"/>
              <a:sym typeface="Calibri"/>
            </a:endParaRPr>
          </a:p>
        </p:txBody>
      </p:sp>
      <p:sp>
        <p:nvSpPr>
          <p:cNvPr id="778" name="Google Shape;778;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3" name="Google Shape;793;p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794" name="Google Shape;794;p6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6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In breakoutrooms. Begin met een korte pauze, verse koffie/thee.</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Kies toepasselijke cases uit.</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Bijvoorbeeld:</a:t>
            </a:r>
            <a:endParaRPr/>
          </a:p>
          <a:p>
            <a:pPr indent="-171450" lvl="0" marL="171450" marR="0" rtl="0" algn="l">
              <a:lnSpc>
                <a:spcPct val="100000"/>
              </a:lnSpc>
              <a:spcBef>
                <a:spcPts val="0"/>
              </a:spcBef>
              <a:spcAft>
                <a:spcPts val="0"/>
              </a:spcAft>
              <a:buClr>
                <a:schemeClr val="lt1"/>
              </a:buClr>
              <a:buSzPts val="1200"/>
              <a:buFont typeface="Calibri"/>
              <a:buChar char="-"/>
            </a:pPr>
            <a:r>
              <a:rPr b="0" i="0" lang="en-US" sz="1200" u="none" cap="none" strike="noStrike">
                <a:solidFill>
                  <a:schemeClr val="lt1"/>
                </a:solidFill>
                <a:latin typeface="Calibri"/>
                <a:ea typeface="Calibri"/>
                <a:cs typeface="Calibri"/>
                <a:sym typeface="Calibri"/>
              </a:rPr>
              <a:t>medewerker is niet gemotiveerd, ziet dit gesprek niet zitten, heeft geen doelen opgesteld </a:t>
            </a:r>
            <a:endParaRPr/>
          </a:p>
          <a:p>
            <a:pPr indent="-171450" lvl="0" marL="171450" marR="0" rtl="0" algn="l">
              <a:lnSpc>
                <a:spcPct val="100000"/>
              </a:lnSpc>
              <a:spcBef>
                <a:spcPts val="0"/>
              </a:spcBef>
              <a:spcAft>
                <a:spcPts val="0"/>
              </a:spcAft>
              <a:buClr>
                <a:schemeClr val="lt1"/>
              </a:buClr>
              <a:buSzPts val="1200"/>
              <a:buFont typeface="Calibri"/>
              <a:buChar char="-"/>
            </a:pPr>
            <a:r>
              <a:rPr b="0" i="0" lang="en-US" sz="1200" u="none" cap="none" strike="noStrike">
                <a:solidFill>
                  <a:schemeClr val="lt1"/>
                </a:solidFill>
                <a:latin typeface="Calibri"/>
                <a:ea typeface="Calibri"/>
                <a:cs typeface="Calibri"/>
                <a:sym typeface="Calibri"/>
              </a:rPr>
              <a:t>medewerker neemt onvoldoende initiatieven (in werk, in teamoverleg)</a:t>
            </a:r>
            <a:endParaRPr/>
          </a:p>
          <a:p>
            <a:pPr indent="-171450" lvl="0" marL="171450" marR="0" rtl="0" algn="l">
              <a:lnSpc>
                <a:spcPct val="100000"/>
              </a:lnSpc>
              <a:spcBef>
                <a:spcPts val="0"/>
              </a:spcBef>
              <a:spcAft>
                <a:spcPts val="0"/>
              </a:spcAft>
              <a:buClr>
                <a:schemeClr val="lt1"/>
              </a:buClr>
              <a:buSzPts val="1200"/>
              <a:buFont typeface="Calibri"/>
              <a:buChar char="-"/>
            </a:pPr>
            <a:r>
              <a:rPr b="0" i="0" lang="en-US" sz="1200" u="none" cap="none" strike="noStrike">
                <a:solidFill>
                  <a:schemeClr val="lt1"/>
                </a:solidFill>
                <a:latin typeface="Calibri"/>
                <a:ea typeface="Calibri"/>
                <a:cs typeface="Calibri"/>
                <a:sym typeface="Calibri"/>
              </a:rPr>
              <a:t>medewerker is heel stil in het gesprek</a:t>
            </a:r>
            <a:endParaRPr/>
          </a:p>
          <a:p>
            <a:pPr indent="-171450" lvl="0" marL="171450" marR="0" rtl="0" algn="l">
              <a:lnSpc>
                <a:spcPct val="100000"/>
              </a:lnSpc>
              <a:spcBef>
                <a:spcPts val="0"/>
              </a:spcBef>
              <a:spcAft>
                <a:spcPts val="0"/>
              </a:spcAft>
              <a:buClr>
                <a:schemeClr val="lt1"/>
              </a:buClr>
              <a:buSzPts val="1200"/>
              <a:buFont typeface="Calibri"/>
              <a:buChar char="-"/>
            </a:pPr>
            <a:r>
              <a:rPr b="0" i="0" lang="en-US" sz="1200" u="none" cap="none" strike="noStrike">
                <a:solidFill>
                  <a:schemeClr val="lt1"/>
                </a:solidFill>
                <a:latin typeface="Calibri"/>
                <a:ea typeface="Calibri"/>
                <a:cs typeface="Calibri"/>
                <a:sym typeface="Calibri"/>
              </a:rPr>
              <a:t>medewerker vindt dat hij heel goed functioneert en jij denkt daar anders over</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802" name="Google Shape;802;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6" name="Google Shape;816;p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817" name="Google Shape;817;p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p6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Vraag wie er wil beginnen met zijn/haar feedback. De persoon die de feedback heeft ontvangen is de volgende met feedback geven.</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Vraag na afloop hoe ze dit hebben gevonden.</a:t>
            </a:r>
            <a:endParaRPr b="0" i="0" sz="1200" u="none" cap="none" strike="noStrike">
              <a:solidFill>
                <a:schemeClr val="lt1"/>
              </a:solidFill>
              <a:latin typeface="Calibri"/>
              <a:ea typeface="Calibri"/>
              <a:cs typeface="Calibri"/>
              <a:sym typeface="Calibri"/>
            </a:endParaRPr>
          </a:p>
        </p:txBody>
      </p:sp>
      <p:sp>
        <p:nvSpPr>
          <p:cNvPr id="825" name="Google Shape;825;p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p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9" name="Google Shape;839;p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840" name="Google Shape;840;p6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p6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848" name="Google Shape;848;p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2" name="Google Shape;862;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863" name="Google Shape;863;p6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daad74425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871" name="Google Shape;871;gdaad74425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p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1" name="Google Shape;881;p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882" name="Google Shape;882;p6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dia" type="title">
  <p:cSld name="TITLE">
    <p:spTree>
      <p:nvGrpSpPr>
        <p:cNvPr id="15" name="Shape 15"/>
        <p:cNvGrpSpPr/>
        <p:nvPr/>
      </p:nvGrpSpPr>
      <p:grpSpPr>
        <a:xfrm>
          <a:off x="0" y="0"/>
          <a:ext cx="0" cy="0"/>
          <a:chOff x="0" y="0"/>
          <a:chExt cx="0" cy="0"/>
        </a:xfrm>
      </p:grpSpPr>
      <p:sp>
        <p:nvSpPr>
          <p:cNvPr id="16" name="Google Shape;16;g1241a1f021b_0_6"/>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marR="0" algn="ctr">
              <a:lnSpc>
                <a:spcPct val="90000"/>
              </a:lnSpc>
              <a:spcBef>
                <a:spcPts val="0"/>
              </a:spcBef>
              <a:spcAft>
                <a:spcPts val="0"/>
              </a:spcAft>
              <a:buClr>
                <a:schemeClr val="lt1"/>
              </a:buClr>
              <a:buSzPts val="6000"/>
              <a:buFont typeface="Calibri"/>
              <a:buNone/>
              <a:defRPr b="0" i="0" sz="6000" u="none" cap="none" strike="noStrike">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7" name="Google Shape;17;g1241a1f021b_0_6"/>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marR="0" algn="ctr">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lvl="1" marR="0" algn="ctr">
              <a:lnSpc>
                <a:spcPct val="90000"/>
              </a:lnSpc>
              <a:spcBef>
                <a:spcPts val="5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2pPr>
            <a:lvl3pPr lvl="2" marR="0" algn="ctr">
              <a:lnSpc>
                <a:spcPct val="90000"/>
              </a:lnSpc>
              <a:spcBef>
                <a:spcPts val="500"/>
              </a:spcBef>
              <a:spcAft>
                <a:spcPts val="0"/>
              </a:spcAft>
              <a:buClr>
                <a:schemeClr val="lt1"/>
              </a:buClr>
              <a:buSzPts val="1800"/>
              <a:buFont typeface="Arial"/>
              <a:buNone/>
              <a:defRPr b="0" i="0" sz="1800" u="none" cap="none" strike="noStrike">
                <a:solidFill>
                  <a:schemeClr val="lt1"/>
                </a:solidFill>
                <a:latin typeface="Calibri"/>
                <a:ea typeface="Calibri"/>
                <a:cs typeface="Calibri"/>
                <a:sym typeface="Calibri"/>
              </a:defRPr>
            </a:lvl3pPr>
            <a:lvl4pPr lvl="3"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4pPr>
            <a:lvl5pPr lvl="4"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5pPr>
            <a:lvl6pPr lvl="5"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6pPr>
            <a:lvl7pPr lvl="6"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7pPr>
            <a:lvl8pPr lvl="7"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8pPr>
            <a:lvl9pPr lvl="8"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9pPr>
          </a:lstStyle>
          <a:p/>
        </p:txBody>
      </p:sp>
      <p:sp>
        <p:nvSpPr>
          <p:cNvPr id="18" name="Google Shape;18;g1241a1f021b_0_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9" name="Google Shape;19;g1241a1f021b_0_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0" name="Google Shape;20;g1241a1f021b_0_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21" name="Shape 21"/>
        <p:cNvGrpSpPr/>
        <p:nvPr/>
      </p:nvGrpSpPr>
      <p:grpSpPr>
        <a:xfrm>
          <a:off x="0" y="0"/>
          <a:ext cx="0" cy="0"/>
          <a:chOff x="0" y="0"/>
          <a:chExt cx="0" cy="0"/>
        </a:xfrm>
      </p:grpSpPr>
      <p:sp>
        <p:nvSpPr>
          <p:cNvPr id="22" name="Google Shape;22;g1241a1f021b_0_1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marR="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23" name="Google Shape;23;g1241a1f021b_0_1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4" name="Google Shape;24;g1241a1f021b_0_1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5" name="Google Shape;25;g1241a1f021b_0_1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6" name="Google Shape;26;g1241a1f021b_0_1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27" name="Google Shape;27;g1241a1f021b_0_12"/>
          <p:cNvSpPr/>
          <p:nvPr/>
        </p:nvSpPr>
        <p:spPr>
          <a:xfrm>
            <a:off x="0" y="6392917"/>
            <a:ext cx="12192000" cy="465000"/>
          </a:xfrm>
          <a:prstGeom prst="rect">
            <a:avLst/>
          </a:prstGeom>
          <a:solidFill>
            <a:srgbClr val="203F7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 name="Google Shape;28;g1241a1f021b_0_12"/>
          <p:cNvSpPr txBox="1"/>
          <p:nvPr/>
        </p:nvSpPr>
        <p:spPr>
          <a:xfrm>
            <a:off x="9891329" y="6488536"/>
            <a:ext cx="2133600" cy="2739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chemeClr val="lt1"/>
                </a:solidFill>
                <a:latin typeface="Calibri"/>
                <a:ea typeface="Calibri"/>
                <a:cs typeface="Calibri"/>
                <a:sym typeface="Calibri"/>
              </a:rPr>
              <a:t>‹#›</a:t>
            </a:fld>
            <a:endParaRPr b="0" i="0" sz="1400" u="none" cap="none" strike="noStrike">
              <a:solidFill>
                <a:schemeClr val="lt1"/>
              </a:solidFill>
              <a:latin typeface="Calibri"/>
              <a:ea typeface="Calibri"/>
              <a:cs typeface="Calibri"/>
              <a:sym typeface="Calibri"/>
            </a:endParaRPr>
          </a:p>
        </p:txBody>
      </p:sp>
      <p:pic>
        <p:nvPicPr>
          <p:cNvPr id="29" name="Google Shape;29;g1241a1f021b_0_12"/>
          <p:cNvPicPr preferRelativeResize="0"/>
          <p:nvPr/>
        </p:nvPicPr>
        <p:blipFill rotWithShape="1">
          <a:blip r:embed="rId2">
            <a:alphaModFix/>
          </a:blip>
          <a:srcRect b="0" l="0" r="0" t="0"/>
          <a:stretch/>
        </p:blipFill>
        <p:spPr>
          <a:xfrm>
            <a:off x="179512" y="6474519"/>
            <a:ext cx="792088" cy="28222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g1241a1f021b_0_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g1241a1f021b_0_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2" name="Google Shape;12;g1241a1f021b_0_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13" name="Google Shape;13;g1241a1f021b_0_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14" name="Google Shape;14;g1241a1f021b_0_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0.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0.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0.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0.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9.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9.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0.pn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9.png"/><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0.pn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20.pn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pn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9.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pn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9.pn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png"/><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9.pn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9.png"/><Relationship Id="rId4" Type="http://schemas.openxmlformats.org/officeDocument/2006/relationships/image" Target="../media/image1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20.png"/><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png"/><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png"/><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9.png"/><Relationship Id="rId4" Type="http://schemas.openxmlformats.org/officeDocument/2006/relationships/image" Target="../media/image2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9.png"/><Relationship Id="rId4" Type="http://schemas.openxmlformats.org/officeDocument/2006/relationships/image" Target="../media/image2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9.png"/><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9.png"/><Relationship Id="rId4" Type="http://schemas.openxmlformats.org/officeDocument/2006/relationships/image" Target="../media/image2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9.png"/><Relationship Id="rId4" Type="http://schemas.openxmlformats.org/officeDocument/2006/relationships/image" Target="../media/image1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20.png"/><Relationship Id="rId4" Type="http://schemas.openxmlformats.org/officeDocument/2006/relationships/image" Target="../media/image1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2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9.png"/><Relationship Id="rId4" Type="http://schemas.openxmlformats.org/officeDocument/2006/relationships/image" Target="../media/image3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3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3.png"/><Relationship Id="rId4" Type="http://schemas.openxmlformats.org/officeDocument/2006/relationships/image" Target="../media/image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9.png"/><Relationship Id="rId4" Type="http://schemas.openxmlformats.org/officeDocument/2006/relationships/image" Target="../media/image1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20.png"/><Relationship Id="rId4" Type="http://schemas.openxmlformats.org/officeDocument/2006/relationships/image" Target="../media/image1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20.png"/><Relationship Id="rId4" Type="http://schemas.openxmlformats.org/officeDocument/2006/relationships/image" Target="../media/image1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9.png"/><Relationship Id="rId4" Type="http://schemas.openxmlformats.org/officeDocument/2006/relationships/image" Target="../media/image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20.png"/><Relationship Id="rId4" Type="http://schemas.openxmlformats.org/officeDocument/2006/relationships/image" Target="../media/image1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3.png"/><Relationship Id="rId4" Type="http://schemas.openxmlformats.org/officeDocument/2006/relationships/image" Target="../media/image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20.png"/><Relationship Id="rId4" Type="http://schemas.openxmlformats.org/officeDocument/2006/relationships/image" Target="../media/image1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3.png"/><Relationship Id="rId4" Type="http://schemas.openxmlformats.org/officeDocument/2006/relationships/image" Target="../media/image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20.png"/><Relationship Id="rId4" Type="http://schemas.openxmlformats.org/officeDocument/2006/relationships/image" Target="../media/image1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3.png"/><Relationship Id="rId4" Type="http://schemas.openxmlformats.org/officeDocument/2006/relationships/image" Target="../media/image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20.png"/><Relationship Id="rId4" Type="http://schemas.openxmlformats.org/officeDocument/2006/relationships/image" Target="../media/image1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33.png"/><Relationship Id="rId4" Type="http://schemas.openxmlformats.org/officeDocument/2006/relationships/image" Target="../media/image3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20.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pic>
        <p:nvPicPr>
          <p:cNvPr id="35" name="Google Shape;35;p1"/>
          <p:cNvPicPr preferRelativeResize="0"/>
          <p:nvPr/>
        </p:nvPicPr>
        <p:blipFill rotWithShape="1">
          <a:blip r:embed="rId3">
            <a:alphaModFix/>
          </a:blip>
          <a:srcRect b="0" l="1941" r="1932" t="0"/>
          <a:stretch/>
        </p:blipFill>
        <p:spPr>
          <a:xfrm>
            <a:off x="0" y="0"/>
            <a:ext cx="12192000" cy="6879950"/>
          </a:xfrm>
          <a:prstGeom prst="rect">
            <a:avLst/>
          </a:prstGeom>
          <a:noFill/>
          <a:ln>
            <a:noFill/>
          </a:ln>
        </p:spPr>
      </p:pic>
      <p:sp>
        <p:nvSpPr>
          <p:cNvPr id="36" name="Google Shape;36;p1"/>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US" sz="4200" u="none" cap="none" strike="noStrike">
                <a:solidFill>
                  <a:schemeClr val="lt1"/>
                </a:solidFill>
                <a:latin typeface="Nunito Sans"/>
                <a:ea typeface="Nunito Sans"/>
                <a:cs typeface="Nunito Sans"/>
                <a:sym typeface="Nunito Sans"/>
              </a:rPr>
              <a:t>Training Great Conversations</a:t>
            </a:r>
            <a:endParaRPr b="0" i="0" sz="1400" u="none" cap="none" strike="noStrike">
              <a:solidFill>
                <a:srgbClr val="000000"/>
              </a:solidFill>
              <a:latin typeface="Arial"/>
              <a:ea typeface="Arial"/>
              <a:cs typeface="Arial"/>
              <a:sym typeface="Arial"/>
            </a:endParaRPr>
          </a:p>
        </p:txBody>
      </p:sp>
      <p:pic>
        <p:nvPicPr>
          <p:cNvPr id="37" name="Google Shape;37;p1"/>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 name="Shape 41"/>
        <p:cNvGrpSpPr/>
        <p:nvPr/>
      </p:nvGrpSpPr>
      <p:grpSpPr>
        <a:xfrm>
          <a:off x="0" y="0"/>
          <a:ext cx="0" cy="0"/>
          <a:chOff x="0" y="0"/>
          <a:chExt cx="0" cy="0"/>
        </a:xfrm>
      </p:grpSpPr>
      <p:sp>
        <p:nvSpPr>
          <p:cNvPr id="42" name="Google Shape;42;p2"/>
          <p:cNvSpPr/>
          <p:nvPr/>
        </p:nvSpPr>
        <p:spPr>
          <a:xfrm>
            <a:off x="9590197" y="1215450"/>
            <a:ext cx="2386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2F8FB"/>
                </a:solidFill>
                <a:latin typeface="Calibri"/>
                <a:ea typeface="Calibri"/>
                <a:cs typeface="Calibri"/>
                <a:sym typeface="Calibri"/>
              </a:rPr>
              <a:t>     </a:t>
            </a:r>
            <a:endParaRPr b="0" i="0" sz="2400" u="none" cap="none" strike="noStrike">
              <a:solidFill>
                <a:srgbClr val="F2F8FB"/>
              </a:solidFill>
              <a:latin typeface="Calibri"/>
              <a:ea typeface="Calibri"/>
              <a:cs typeface="Calibri"/>
              <a:sym typeface="Calibri"/>
            </a:endParaRPr>
          </a:p>
        </p:txBody>
      </p:sp>
      <p:sp>
        <p:nvSpPr>
          <p:cNvPr id="43" name="Google Shape;43;p2"/>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US" sz="4400" u="none" cap="none" strike="noStrike">
                <a:solidFill>
                  <a:srgbClr val="203F7B"/>
                </a:solidFill>
                <a:latin typeface="Nunito Sans"/>
                <a:ea typeface="Nunito Sans"/>
                <a:cs typeface="Nunito Sans"/>
                <a:sym typeface="Nunito Sans"/>
              </a:rPr>
              <a:t>Information</a:t>
            </a:r>
            <a:endParaRPr b="0" i="0" sz="4400" u="none" cap="none" strike="noStrike">
              <a:solidFill>
                <a:srgbClr val="203F7B"/>
              </a:solidFill>
              <a:latin typeface="Calibri"/>
              <a:ea typeface="Calibri"/>
              <a:cs typeface="Calibri"/>
              <a:sym typeface="Calibri"/>
            </a:endParaRPr>
          </a:p>
        </p:txBody>
      </p:sp>
      <p:sp>
        <p:nvSpPr>
          <p:cNvPr id="44" name="Google Shape;44;p2"/>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5" name="Google Shape;45;p2"/>
          <p:cNvSpPr/>
          <p:nvPr/>
        </p:nvSpPr>
        <p:spPr>
          <a:xfrm>
            <a:off x="373110" y="1215455"/>
            <a:ext cx="8860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2F8FB"/>
                </a:solidFill>
                <a:latin typeface="Calibri"/>
                <a:ea typeface="Calibri"/>
                <a:cs typeface="Calibri"/>
                <a:sym typeface="Calibri"/>
              </a:rPr>
              <a:t>     </a:t>
            </a:r>
            <a:endParaRPr b="0" i="0" sz="2400" u="none" cap="none" strike="noStrike">
              <a:solidFill>
                <a:srgbClr val="F2F8FB"/>
              </a:solidFill>
              <a:latin typeface="Calibri"/>
              <a:ea typeface="Calibri"/>
              <a:cs typeface="Calibri"/>
              <a:sym typeface="Calibri"/>
            </a:endParaRPr>
          </a:p>
        </p:txBody>
      </p:sp>
      <p:sp>
        <p:nvSpPr>
          <p:cNvPr id="46" name="Google Shape;46;p2"/>
          <p:cNvSpPr/>
          <p:nvPr/>
        </p:nvSpPr>
        <p:spPr>
          <a:xfrm>
            <a:off x="1252981" y="1609131"/>
            <a:ext cx="8240340"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2400" u="none" cap="none" strike="noStrike">
                <a:latin typeface="Nunito Sans"/>
                <a:ea typeface="Nunito Sans"/>
                <a:cs typeface="Nunito Sans"/>
                <a:sym typeface="Nunito Sans"/>
              </a:rPr>
              <a:t>Turn off your email and phone (no distractions)</a:t>
            </a:r>
            <a:endParaRPr b="0" i="0" sz="1200" u="none" cap="none" strike="noStrike">
              <a:latin typeface="Arial"/>
              <a:ea typeface="Arial"/>
              <a:cs typeface="Arial"/>
              <a:sym typeface="Arial"/>
            </a:endParaRPr>
          </a:p>
          <a:p>
            <a:pPr indent="0" lvl="0" marL="0" marR="0" rtl="0" algn="l">
              <a:lnSpc>
                <a:spcPct val="150000"/>
              </a:lnSpc>
              <a:spcBef>
                <a:spcPts val="0"/>
              </a:spcBef>
              <a:spcAft>
                <a:spcPts val="0"/>
              </a:spcAft>
              <a:buNone/>
            </a:pPr>
            <a:r>
              <a:rPr b="0" i="0" lang="en-US" sz="2400" u="none" cap="none" strike="noStrike">
                <a:latin typeface="Nunito Sans"/>
                <a:ea typeface="Nunito Sans"/>
                <a:cs typeface="Nunito Sans"/>
                <a:sym typeface="Nunito Sans"/>
              </a:rPr>
              <a:t>Turn on your microphone if you want to say </a:t>
            </a:r>
            <a:endParaRPr b="0" i="0" sz="2400" u="none" cap="none" strike="noStrike">
              <a:latin typeface="Nunito Sans"/>
              <a:ea typeface="Nunito Sans"/>
              <a:cs typeface="Nunito Sans"/>
              <a:sym typeface="Nunito Sans"/>
            </a:endParaRPr>
          </a:p>
          <a:p>
            <a:pPr indent="0" lvl="0" marL="0" marR="0" rtl="0" algn="l">
              <a:lnSpc>
                <a:spcPct val="150000"/>
              </a:lnSpc>
              <a:spcBef>
                <a:spcPts val="0"/>
              </a:spcBef>
              <a:spcAft>
                <a:spcPts val="0"/>
              </a:spcAft>
              <a:buNone/>
            </a:pPr>
            <a:r>
              <a:rPr b="0" i="0" lang="en-US" sz="2400" u="none" cap="none" strike="noStrike">
                <a:latin typeface="Nunito Sans"/>
                <a:ea typeface="Nunito Sans"/>
                <a:cs typeface="Nunito Sans"/>
                <a:sym typeface="Nunito Sans"/>
              </a:rPr>
              <a:t>something</a:t>
            </a:r>
            <a:endParaRPr/>
          </a:p>
          <a:p>
            <a:pPr indent="0" lvl="0" marL="0" marR="0" rtl="0" algn="l">
              <a:lnSpc>
                <a:spcPct val="150000"/>
              </a:lnSpc>
              <a:spcBef>
                <a:spcPts val="0"/>
              </a:spcBef>
              <a:spcAft>
                <a:spcPts val="0"/>
              </a:spcAft>
              <a:buNone/>
            </a:pPr>
            <a:r>
              <a:rPr b="0" i="0" lang="en-US" sz="2400" u="none" cap="none" strike="noStrike">
                <a:latin typeface="Nunito Sans"/>
                <a:ea typeface="Nunito Sans"/>
                <a:cs typeface="Nunito Sans"/>
                <a:sym typeface="Nunito Sans"/>
              </a:rPr>
              <a:t>Send a chat if you want to ask something</a:t>
            </a:r>
            <a:endParaRPr/>
          </a:p>
          <a:p>
            <a:pPr indent="0" lvl="0" marL="0" marR="0" rtl="0" algn="l">
              <a:lnSpc>
                <a:spcPct val="150000"/>
              </a:lnSpc>
              <a:spcBef>
                <a:spcPts val="0"/>
              </a:spcBef>
              <a:spcAft>
                <a:spcPts val="0"/>
              </a:spcAft>
              <a:buNone/>
            </a:pPr>
            <a:r>
              <a:rPr b="0" i="0" lang="en-US" sz="2400" u="none" cap="none" strike="noStrike">
                <a:latin typeface="Nunito Sans"/>
                <a:ea typeface="Nunito Sans"/>
                <a:cs typeface="Nunito Sans"/>
                <a:sym typeface="Nunito Sans"/>
              </a:rPr>
              <a:t>You will receive this presentation afterwards</a:t>
            </a:r>
            <a:endParaRPr b="0" i="0" sz="1200" u="none" cap="none" strike="noStrike">
              <a:latin typeface="Arial"/>
              <a:ea typeface="Arial"/>
              <a:cs typeface="Arial"/>
              <a:sym typeface="Arial"/>
            </a:endParaRPr>
          </a:p>
        </p:txBody>
      </p:sp>
      <p:pic>
        <p:nvPicPr>
          <p:cNvPr id="47" name="Google Shape;47;p2"/>
          <p:cNvPicPr preferRelativeResize="0"/>
          <p:nvPr/>
        </p:nvPicPr>
        <p:blipFill rotWithShape="1">
          <a:blip r:embed="rId3">
            <a:alphaModFix/>
          </a:blip>
          <a:srcRect b="0" l="0" r="0" t="0"/>
          <a:stretch/>
        </p:blipFill>
        <p:spPr>
          <a:xfrm>
            <a:off x="826802" y="1851873"/>
            <a:ext cx="316964" cy="244927"/>
          </a:xfrm>
          <a:prstGeom prst="rect">
            <a:avLst/>
          </a:prstGeom>
          <a:noFill/>
          <a:ln>
            <a:noFill/>
          </a:ln>
        </p:spPr>
      </p:pic>
      <p:pic>
        <p:nvPicPr>
          <p:cNvPr id="48" name="Google Shape;48;p2"/>
          <p:cNvPicPr preferRelativeResize="0"/>
          <p:nvPr/>
        </p:nvPicPr>
        <p:blipFill rotWithShape="1">
          <a:blip r:embed="rId3">
            <a:alphaModFix/>
          </a:blip>
          <a:srcRect b="0" l="0" r="0" t="0"/>
          <a:stretch/>
        </p:blipFill>
        <p:spPr>
          <a:xfrm>
            <a:off x="826802" y="2401224"/>
            <a:ext cx="316964" cy="244927"/>
          </a:xfrm>
          <a:prstGeom prst="rect">
            <a:avLst/>
          </a:prstGeom>
          <a:noFill/>
          <a:ln>
            <a:noFill/>
          </a:ln>
        </p:spPr>
      </p:pic>
      <p:pic>
        <p:nvPicPr>
          <p:cNvPr id="49" name="Google Shape;49;p2"/>
          <p:cNvPicPr preferRelativeResize="0"/>
          <p:nvPr/>
        </p:nvPicPr>
        <p:blipFill rotWithShape="1">
          <a:blip r:embed="rId3">
            <a:alphaModFix/>
          </a:blip>
          <a:srcRect b="0" l="0" r="0" t="0"/>
          <a:stretch/>
        </p:blipFill>
        <p:spPr>
          <a:xfrm>
            <a:off x="839124" y="3417054"/>
            <a:ext cx="316964" cy="244927"/>
          </a:xfrm>
          <a:prstGeom prst="rect">
            <a:avLst/>
          </a:prstGeom>
          <a:noFill/>
          <a:ln>
            <a:noFill/>
          </a:ln>
        </p:spPr>
      </p:pic>
      <p:pic>
        <p:nvPicPr>
          <p:cNvPr id="50" name="Google Shape;50;p2"/>
          <p:cNvPicPr preferRelativeResize="0"/>
          <p:nvPr/>
        </p:nvPicPr>
        <p:blipFill rotWithShape="1">
          <a:blip r:embed="rId3">
            <a:alphaModFix/>
          </a:blip>
          <a:srcRect b="0" l="0" r="0" t="0"/>
          <a:stretch/>
        </p:blipFill>
        <p:spPr>
          <a:xfrm>
            <a:off x="839124" y="3887776"/>
            <a:ext cx="316964" cy="244927"/>
          </a:xfrm>
          <a:prstGeom prst="rect">
            <a:avLst/>
          </a:prstGeom>
          <a:noFill/>
          <a:ln>
            <a:noFill/>
          </a:ln>
        </p:spPr>
      </p:pic>
      <p:pic>
        <p:nvPicPr>
          <p:cNvPr id="51" name="Google Shape;51;p2"/>
          <p:cNvPicPr preferRelativeResize="0"/>
          <p:nvPr/>
        </p:nvPicPr>
        <p:blipFill rotWithShape="1">
          <a:blip r:embed="rId4">
            <a:alphaModFix/>
          </a:blip>
          <a:srcRect b="0" l="0" r="0" t="0"/>
          <a:stretch/>
        </p:blipFill>
        <p:spPr>
          <a:xfrm>
            <a:off x="10041733" y="2835824"/>
            <a:ext cx="1483443" cy="118636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 name="Shape 55"/>
        <p:cNvGrpSpPr/>
        <p:nvPr/>
      </p:nvGrpSpPr>
      <p:grpSpPr>
        <a:xfrm>
          <a:off x="0" y="0"/>
          <a:ext cx="0" cy="0"/>
          <a:chOff x="0" y="0"/>
          <a:chExt cx="0" cy="0"/>
        </a:xfrm>
      </p:grpSpPr>
      <p:sp>
        <p:nvSpPr>
          <p:cNvPr id="56" name="Google Shape;56;p3"/>
          <p:cNvSpPr/>
          <p:nvPr/>
        </p:nvSpPr>
        <p:spPr>
          <a:xfrm>
            <a:off x="468144" y="1215456"/>
            <a:ext cx="11334406"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57" name="Google Shape;57;p3"/>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2 minutes (individual) – 13 minutes (plenary)</a:t>
            </a:r>
            <a:endParaRPr b="0" i="0" sz="2800" u="none" cap="none" strike="noStrike">
              <a:latin typeface="Nunito Sans"/>
              <a:ea typeface="Nunito Sans"/>
              <a:cs typeface="Nunito Sans"/>
              <a:sym typeface="Nunito Sans"/>
            </a:endParaRPr>
          </a:p>
        </p:txBody>
      </p:sp>
      <p:sp>
        <p:nvSpPr>
          <p:cNvPr id="58" name="Google Shape;58;p3"/>
          <p:cNvSpPr/>
          <p:nvPr/>
        </p:nvSpPr>
        <p:spPr>
          <a:xfrm>
            <a:off x="468143" y="2976518"/>
            <a:ext cx="11334407"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59" name="Google Shape;59;p3"/>
          <p:cNvPicPr preferRelativeResize="0"/>
          <p:nvPr/>
        </p:nvPicPr>
        <p:blipFill rotWithShape="1">
          <a:blip r:embed="rId3">
            <a:alphaModFix/>
          </a:blip>
          <a:srcRect b="0" l="0" r="0" t="0"/>
          <a:stretch/>
        </p:blipFill>
        <p:spPr>
          <a:xfrm>
            <a:off x="735497" y="3511490"/>
            <a:ext cx="447277" cy="447277"/>
          </a:xfrm>
          <a:prstGeom prst="rect">
            <a:avLst/>
          </a:prstGeom>
          <a:noFill/>
          <a:ln>
            <a:noFill/>
          </a:ln>
        </p:spPr>
      </p:pic>
      <p:sp>
        <p:nvSpPr>
          <p:cNvPr id="60" name="Google Shape;60;p3"/>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61" name="Google Shape;61;p3"/>
          <p:cNvSpPr/>
          <p:nvPr/>
        </p:nvSpPr>
        <p:spPr>
          <a:xfrm>
            <a:off x="1267675" y="3346560"/>
            <a:ext cx="10569040"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What’s the ‘best’ conversation you’ve ever had?</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What made that conversation so good?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solidFill>
                <a:srgbClr val="595959"/>
              </a:solidFill>
              <a:latin typeface="Nunito Sans"/>
              <a:ea typeface="Nunito Sans"/>
              <a:cs typeface="Nunito Sans"/>
              <a:sym typeface="Nunito Sans"/>
            </a:endParaRPr>
          </a:p>
        </p:txBody>
      </p:sp>
      <p:sp>
        <p:nvSpPr>
          <p:cNvPr id="62" name="Google Shape;62;p3"/>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u="none" cap="none" strike="noStrike">
                <a:solidFill>
                  <a:srgbClr val="203F7B"/>
                </a:solidFill>
                <a:latin typeface="Nunito Sans"/>
                <a:ea typeface="Nunito Sans"/>
                <a:cs typeface="Nunito Sans"/>
                <a:sym typeface="Nunito Sans"/>
              </a:rPr>
              <a:t>Your experience</a:t>
            </a:r>
            <a:endParaRPr b="0" i="0" u="none" cap="none" strike="noStrike">
              <a:solidFill>
                <a:srgbClr val="203F7B"/>
              </a:solidFill>
            </a:endParaRPr>
          </a:p>
        </p:txBody>
      </p:sp>
      <p:pic>
        <p:nvPicPr>
          <p:cNvPr id="63" name="Google Shape;63;p3"/>
          <p:cNvPicPr preferRelativeResize="0"/>
          <p:nvPr/>
        </p:nvPicPr>
        <p:blipFill rotWithShape="1">
          <a:blip r:embed="rId3">
            <a:alphaModFix/>
          </a:blip>
          <a:srcRect b="0" l="0" r="0" t="0"/>
          <a:stretch/>
        </p:blipFill>
        <p:spPr>
          <a:xfrm>
            <a:off x="729551" y="4170582"/>
            <a:ext cx="447277" cy="447277"/>
          </a:xfrm>
          <a:prstGeom prst="rect">
            <a:avLst/>
          </a:prstGeom>
          <a:noFill/>
          <a:ln>
            <a:noFill/>
          </a:ln>
        </p:spPr>
      </p:pic>
      <p:pic>
        <p:nvPicPr>
          <p:cNvPr id="64" name="Google Shape;64;p3"/>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8" name="Shape 68"/>
        <p:cNvGrpSpPr/>
        <p:nvPr/>
      </p:nvGrpSpPr>
      <p:grpSpPr>
        <a:xfrm>
          <a:off x="0" y="0"/>
          <a:ext cx="0" cy="0"/>
          <a:chOff x="0" y="0"/>
          <a:chExt cx="0" cy="0"/>
        </a:xfrm>
      </p:grpSpPr>
      <p:sp>
        <p:nvSpPr>
          <p:cNvPr id="69" name="Google Shape;69;p4"/>
          <p:cNvSpPr/>
          <p:nvPr/>
        </p:nvSpPr>
        <p:spPr>
          <a:xfrm>
            <a:off x="468144"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70" name="Google Shape;70;p4"/>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10 minutes (plenary)</a:t>
            </a:r>
            <a:endParaRPr b="0" i="0" sz="2800" u="none" cap="none" strike="noStrike">
              <a:latin typeface="Nunito Sans"/>
              <a:ea typeface="Nunito Sans"/>
              <a:cs typeface="Nunito Sans"/>
              <a:sym typeface="Nunito Sans"/>
            </a:endParaRPr>
          </a:p>
        </p:txBody>
      </p:sp>
      <p:sp>
        <p:nvSpPr>
          <p:cNvPr id="71" name="Google Shape;71;p4"/>
          <p:cNvSpPr/>
          <p:nvPr/>
        </p:nvSpPr>
        <p:spPr>
          <a:xfrm>
            <a:off x="468144" y="2976518"/>
            <a:ext cx="11334408"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72" name="Google Shape;72;p4"/>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sp>
        <p:nvSpPr>
          <p:cNvPr id="73" name="Google Shape;73;p4"/>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74" name="Google Shape;74;p4"/>
          <p:cNvSpPr/>
          <p:nvPr/>
        </p:nvSpPr>
        <p:spPr>
          <a:xfrm>
            <a:off x="1267675" y="3346560"/>
            <a:ext cx="10569040"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What is the reason that employees do not experience many conversations with their supervisors as good?</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What are they missing in these conversations?</a:t>
            </a:r>
            <a:endParaRPr b="0" i="0" sz="1400" u="none" cap="none" strike="noStrike">
              <a:latin typeface="Arial"/>
              <a:ea typeface="Arial"/>
              <a:cs typeface="Arial"/>
              <a:sym typeface="Arial"/>
            </a:endParaRPr>
          </a:p>
        </p:txBody>
      </p:sp>
      <p:sp>
        <p:nvSpPr>
          <p:cNvPr id="75" name="Google Shape;75;p4"/>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u="none" cap="none" strike="noStrike">
                <a:solidFill>
                  <a:srgbClr val="203F7B"/>
                </a:solidFill>
                <a:latin typeface="Nunito Sans"/>
                <a:ea typeface="Nunito Sans"/>
                <a:cs typeface="Nunito Sans"/>
                <a:sym typeface="Nunito Sans"/>
              </a:rPr>
              <a:t>Employee experiences</a:t>
            </a:r>
            <a:endParaRPr b="0" i="0" u="none" cap="none" strike="noStrike">
              <a:solidFill>
                <a:srgbClr val="203F7B"/>
              </a:solidFill>
            </a:endParaRPr>
          </a:p>
        </p:txBody>
      </p:sp>
      <p:pic>
        <p:nvPicPr>
          <p:cNvPr id="76" name="Google Shape;76;p4"/>
          <p:cNvPicPr preferRelativeResize="0"/>
          <p:nvPr/>
        </p:nvPicPr>
        <p:blipFill rotWithShape="1">
          <a:blip r:embed="rId3">
            <a:alphaModFix/>
          </a:blip>
          <a:srcRect b="0" l="0" r="0" t="0"/>
          <a:stretch/>
        </p:blipFill>
        <p:spPr>
          <a:xfrm>
            <a:off x="735498" y="4829674"/>
            <a:ext cx="447277" cy="447277"/>
          </a:xfrm>
          <a:prstGeom prst="rect">
            <a:avLst/>
          </a:prstGeom>
          <a:noFill/>
          <a:ln>
            <a:noFill/>
          </a:ln>
        </p:spPr>
      </p:pic>
      <p:pic>
        <p:nvPicPr>
          <p:cNvPr id="77" name="Google Shape;77;p4"/>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1" name="Shape 81"/>
        <p:cNvGrpSpPr/>
        <p:nvPr/>
      </p:nvGrpSpPr>
      <p:grpSpPr>
        <a:xfrm>
          <a:off x="0" y="0"/>
          <a:ext cx="0" cy="0"/>
          <a:chOff x="0" y="0"/>
          <a:chExt cx="0" cy="0"/>
        </a:xfrm>
      </p:grpSpPr>
      <p:sp>
        <p:nvSpPr>
          <p:cNvPr id="82" name="Google Shape;82;p5"/>
          <p:cNvSpPr/>
          <p:nvPr/>
        </p:nvSpPr>
        <p:spPr>
          <a:xfrm>
            <a:off x="373110" y="1215456"/>
            <a:ext cx="8860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2F8FB"/>
                </a:solidFill>
                <a:latin typeface="Calibri"/>
                <a:ea typeface="Calibri"/>
                <a:cs typeface="Calibri"/>
                <a:sym typeface="Calibri"/>
              </a:rPr>
              <a:t>     </a:t>
            </a:r>
            <a:endParaRPr b="0" i="0" sz="2400" u="none" cap="none" strike="noStrike">
              <a:solidFill>
                <a:srgbClr val="F2F8FB"/>
              </a:solidFill>
              <a:latin typeface="Calibri"/>
              <a:ea typeface="Calibri"/>
              <a:cs typeface="Calibri"/>
              <a:sym typeface="Calibri"/>
            </a:endParaRPr>
          </a:p>
        </p:txBody>
      </p:sp>
      <p:sp>
        <p:nvSpPr>
          <p:cNvPr id="83" name="Google Shape;83;p5"/>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None/>
            </a:pPr>
            <a:r>
              <a:rPr b="0" i="0" lang="en-US" sz="3600" u="none" cap="none" strike="noStrike">
                <a:solidFill>
                  <a:srgbClr val="203F7B"/>
                </a:solidFill>
                <a:latin typeface="Nunito Sans"/>
                <a:ea typeface="Nunito Sans"/>
                <a:cs typeface="Nunito Sans"/>
                <a:sym typeface="Nunito Sans"/>
              </a:rPr>
              <a:t>Characteristics of a good conversation (work context)</a:t>
            </a:r>
            <a:endParaRPr b="0" i="0" sz="3600" u="none" cap="none" strike="noStrike">
              <a:solidFill>
                <a:srgbClr val="203F7B"/>
              </a:solidFill>
              <a:latin typeface="Calibri"/>
              <a:ea typeface="Calibri"/>
              <a:cs typeface="Calibri"/>
              <a:sym typeface="Calibri"/>
            </a:endParaRPr>
          </a:p>
        </p:txBody>
      </p:sp>
      <p:sp>
        <p:nvSpPr>
          <p:cNvPr id="84" name="Google Shape;84;p5"/>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85" name="Google Shape;85;p5"/>
          <p:cNvSpPr/>
          <p:nvPr/>
        </p:nvSpPr>
        <p:spPr>
          <a:xfrm>
            <a:off x="1252982" y="1620561"/>
            <a:ext cx="6932400" cy="38607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Common goal</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Positive attitude</a:t>
            </a:r>
            <a:endParaRPr/>
          </a:p>
          <a:p>
            <a:pPr indent="0" lvl="0" marL="0" marR="0" rtl="0" algn="l">
              <a:lnSpc>
                <a:spcPct val="150000"/>
              </a:lnSpc>
              <a:spcBef>
                <a:spcPts val="0"/>
              </a:spcBef>
              <a:spcAft>
                <a:spcPts val="0"/>
              </a:spcAft>
              <a:buNone/>
            </a:pPr>
            <a:r>
              <a:rPr lang="en-US" sz="2800">
                <a:latin typeface="Nunito Sans"/>
                <a:ea typeface="Nunito Sans"/>
                <a:cs typeface="Nunito Sans"/>
                <a:sym typeface="Nunito Sans"/>
              </a:rPr>
              <a:t>Truly</a:t>
            </a:r>
            <a:r>
              <a:rPr b="0" i="0" lang="en-US" sz="2800" u="none" cap="none" strike="noStrike">
                <a:latin typeface="Nunito Sans"/>
                <a:ea typeface="Nunito Sans"/>
                <a:cs typeface="Nunito Sans"/>
                <a:sym typeface="Nunito Sans"/>
              </a:rPr>
              <a:t> listen</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Ask </a:t>
            </a:r>
            <a:r>
              <a:rPr lang="en-US" sz="2800">
                <a:latin typeface="Nunito Sans"/>
                <a:ea typeface="Nunito Sans"/>
                <a:cs typeface="Nunito Sans"/>
                <a:sym typeface="Nunito Sans"/>
                <a:extLst>
                  <a:ext uri="http://customooxmlschemas.google.com/">
                    <go:slidesCustomData xmlns:go="http://customooxmlschemas.google.com/" textRoundtripDataId="0"/>
                  </a:ext>
                </a:extLst>
              </a:rPr>
              <a:t>powerful</a:t>
            </a:r>
            <a:r>
              <a:rPr b="0" i="0" lang="en-US" sz="2800" u="none" cap="none" strike="noStrike">
                <a:latin typeface="Nunito Sans"/>
                <a:ea typeface="Nunito Sans"/>
                <a:cs typeface="Nunito Sans"/>
                <a:sym typeface="Nunito Sans"/>
              </a:rPr>
              <a:t> questions</a:t>
            </a:r>
            <a:endParaRPr b="0" i="0" sz="1400" u="none" cap="none" strike="noStrike">
              <a:latin typeface="Arial"/>
              <a:ea typeface="Arial"/>
              <a:cs typeface="Arial"/>
              <a:sym typeface="Arial"/>
            </a:endParaRPr>
          </a:p>
        </p:txBody>
      </p:sp>
      <p:pic>
        <p:nvPicPr>
          <p:cNvPr id="86" name="Google Shape;86;p5"/>
          <p:cNvPicPr preferRelativeResize="0"/>
          <p:nvPr/>
        </p:nvPicPr>
        <p:blipFill rotWithShape="1">
          <a:blip r:embed="rId3">
            <a:alphaModFix/>
          </a:blip>
          <a:srcRect b="0" l="0" r="0" t="0"/>
          <a:stretch/>
        </p:blipFill>
        <p:spPr>
          <a:xfrm>
            <a:off x="826802" y="1935078"/>
            <a:ext cx="316964" cy="244927"/>
          </a:xfrm>
          <a:prstGeom prst="rect">
            <a:avLst/>
          </a:prstGeom>
          <a:noFill/>
          <a:ln>
            <a:noFill/>
          </a:ln>
        </p:spPr>
      </p:pic>
      <p:pic>
        <p:nvPicPr>
          <p:cNvPr id="87" name="Google Shape;87;p5"/>
          <p:cNvPicPr preferRelativeResize="0"/>
          <p:nvPr/>
        </p:nvPicPr>
        <p:blipFill rotWithShape="1">
          <a:blip r:embed="rId3">
            <a:alphaModFix/>
          </a:blip>
          <a:srcRect b="0" l="0" r="0" t="0"/>
          <a:stretch/>
        </p:blipFill>
        <p:spPr>
          <a:xfrm>
            <a:off x="818481" y="2589696"/>
            <a:ext cx="316964" cy="244927"/>
          </a:xfrm>
          <a:prstGeom prst="rect">
            <a:avLst/>
          </a:prstGeom>
          <a:noFill/>
          <a:ln>
            <a:noFill/>
          </a:ln>
        </p:spPr>
      </p:pic>
      <p:sp>
        <p:nvSpPr>
          <p:cNvPr id="88" name="Google Shape;88;p5"/>
          <p:cNvSpPr/>
          <p:nvPr/>
        </p:nvSpPr>
        <p:spPr>
          <a:xfrm>
            <a:off x="9566140" y="1215456"/>
            <a:ext cx="2386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pic>
        <p:nvPicPr>
          <p:cNvPr id="89" name="Google Shape;89;p5"/>
          <p:cNvPicPr preferRelativeResize="0"/>
          <p:nvPr/>
        </p:nvPicPr>
        <p:blipFill rotWithShape="1">
          <a:blip r:embed="rId3">
            <a:alphaModFix/>
          </a:blip>
          <a:srcRect b="0" l="0" r="0" t="0"/>
          <a:stretch/>
        </p:blipFill>
        <p:spPr>
          <a:xfrm>
            <a:off x="818481" y="3244314"/>
            <a:ext cx="316964" cy="244927"/>
          </a:xfrm>
          <a:prstGeom prst="rect">
            <a:avLst/>
          </a:prstGeom>
          <a:noFill/>
          <a:ln>
            <a:noFill/>
          </a:ln>
        </p:spPr>
      </p:pic>
      <p:pic>
        <p:nvPicPr>
          <p:cNvPr id="90" name="Google Shape;90;p5"/>
          <p:cNvPicPr preferRelativeResize="0"/>
          <p:nvPr/>
        </p:nvPicPr>
        <p:blipFill rotWithShape="1">
          <a:blip r:embed="rId3">
            <a:alphaModFix/>
          </a:blip>
          <a:srcRect b="0" l="0" r="0" t="0"/>
          <a:stretch/>
        </p:blipFill>
        <p:spPr>
          <a:xfrm>
            <a:off x="826802" y="3875505"/>
            <a:ext cx="316964" cy="244927"/>
          </a:xfrm>
          <a:prstGeom prst="rect">
            <a:avLst/>
          </a:prstGeom>
          <a:noFill/>
          <a:ln>
            <a:noFill/>
          </a:ln>
        </p:spPr>
      </p:pic>
      <p:pic>
        <p:nvPicPr>
          <p:cNvPr id="91" name="Google Shape;91;p5"/>
          <p:cNvPicPr preferRelativeResize="0"/>
          <p:nvPr/>
        </p:nvPicPr>
        <p:blipFill rotWithShape="1">
          <a:blip r:embed="rId4">
            <a:alphaModFix/>
          </a:blip>
          <a:srcRect b="0" l="0" r="0" t="0"/>
          <a:stretch/>
        </p:blipFill>
        <p:spPr>
          <a:xfrm>
            <a:off x="9936439" y="2606031"/>
            <a:ext cx="1645920" cy="164592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5" name="Shape 95"/>
        <p:cNvGrpSpPr/>
        <p:nvPr/>
      </p:nvGrpSpPr>
      <p:grpSpPr>
        <a:xfrm>
          <a:off x="0" y="0"/>
          <a:ext cx="0" cy="0"/>
          <a:chOff x="0" y="0"/>
          <a:chExt cx="0" cy="0"/>
        </a:xfrm>
      </p:grpSpPr>
      <p:sp>
        <p:nvSpPr>
          <p:cNvPr id="96" name="Google Shape;96;p6"/>
          <p:cNvSpPr/>
          <p:nvPr/>
        </p:nvSpPr>
        <p:spPr>
          <a:xfrm>
            <a:off x="373110" y="1215456"/>
            <a:ext cx="8860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2F8FB"/>
                </a:solidFill>
                <a:latin typeface="Calibri"/>
                <a:ea typeface="Calibri"/>
                <a:cs typeface="Calibri"/>
                <a:sym typeface="Calibri"/>
              </a:rPr>
              <a:t>     </a:t>
            </a:r>
            <a:endParaRPr b="0" i="0" sz="2400" u="none" cap="none" strike="noStrike">
              <a:solidFill>
                <a:srgbClr val="F2F8FB"/>
              </a:solidFill>
              <a:latin typeface="Calibri"/>
              <a:ea typeface="Calibri"/>
              <a:cs typeface="Calibri"/>
              <a:sym typeface="Calibri"/>
            </a:endParaRPr>
          </a:p>
        </p:txBody>
      </p:sp>
      <p:sp>
        <p:nvSpPr>
          <p:cNvPr id="97" name="Google Shape;97;p6"/>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US" sz="4400" u="none" cap="none" strike="noStrike">
                <a:solidFill>
                  <a:srgbClr val="203F7B"/>
                </a:solidFill>
                <a:latin typeface="Nunito Sans"/>
                <a:ea typeface="Nunito Sans"/>
                <a:cs typeface="Nunito Sans"/>
                <a:sym typeface="Nunito Sans"/>
              </a:rPr>
              <a:t>Program</a:t>
            </a:r>
            <a:endParaRPr b="0" i="0" sz="4400" u="none" cap="none" strike="noStrike">
              <a:solidFill>
                <a:srgbClr val="203F7B"/>
              </a:solidFill>
              <a:latin typeface="Calibri"/>
              <a:ea typeface="Calibri"/>
              <a:cs typeface="Calibri"/>
              <a:sym typeface="Calibri"/>
            </a:endParaRPr>
          </a:p>
        </p:txBody>
      </p:sp>
      <p:sp>
        <p:nvSpPr>
          <p:cNvPr id="98" name="Google Shape;98;p6"/>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99" name="Google Shape;99;p6"/>
          <p:cNvSpPr/>
          <p:nvPr/>
        </p:nvSpPr>
        <p:spPr>
          <a:xfrm>
            <a:off x="1252982" y="1620561"/>
            <a:ext cx="6932374"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Common goal</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Positive attitude</a:t>
            </a:r>
            <a:endParaRPr/>
          </a:p>
          <a:p>
            <a:pPr indent="0" lvl="0" marL="0" marR="0" rtl="0" algn="l">
              <a:lnSpc>
                <a:spcPct val="150000"/>
              </a:lnSpc>
              <a:spcBef>
                <a:spcPts val="0"/>
              </a:spcBef>
              <a:spcAft>
                <a:spcPts val="0"/>
              </a:spcAft>
              <a:buNone/>
            </a:pPr>
            <a:r>
              <a:rPr lang="en-US" sz="2800">
                <a:latin typeface="Nunito Sans"/>
                <a:ea typeface="Nunito Sans"/>
                <a:cs typeface="Nunito Sans"/>
                <a:sym typeface="Nunito Sans"/>
              </a:rPr>
              <a:t>Truly</a:t>
            </a:r>
            <a:r>
              <a:rPr b="0" i="0" lang="en-US" sz="2800" u="none" cap="none" strike="noStrike">
                <a:latin typeface="Nunito Sans"/>
                <a:ea typeface="Nunito Sans"/>
                <a:cs typeface="Nunito Sans"/>
                <a:sym typeface="Nunito Sans"/>
              </a:rPr>
              <a:t> listen</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Ask </a:t>
            </a:r>
            <a:r>
              <a:rPr lang="en-US" sz="2800">
                <a:latin typeface="Nunito Sans"/>
                <a:ea typeface="Nunito Sans"/>
                <a:cs typeface="Nunito Sans"/>
                <a:sym typeface="Nunito Sans"/>
              </a:rPr>
              <a:t>powerful</a:t>
            </a:r>
            <a:r>
              <a:rPr b="0" i="0" lang="en-US" sz="2800" u="none" cap="none" strike="noStrike">
                <a:latin typeface="Nunito Sans"/>
                <a:ea typeface="Nunito Sans"/>
                <a:cs typeface="Nunito Sans"/>
                <a:sym typeface="Nunito Sans"/>
              </a:rPr>
              <a:t> questions</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Feedback (growth mindset)</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Conversation Accelerators</a:t>
            </a:r>
            <a:endParaRPr b="0" i="0" sz="1400" u="none" cap="none" strike="noStrike">
              <a:latin typeface="Arial"/>
              <a:ea typeface="Arial"/>
              <a:cs typeface="Arial"/>
              <a:sym typeface="Arial"/>
            </a:endParaRPr>
          </a:p>
        </p:txBody>
      </p:sp>
      <p:pic>
        <p:nvPicPr>
          <p:cNvPr id="100" name="Google Shape;100;p6"/>
          <p:cNvPicPr preferRelativeResize="0"/>
          <p:nvPr/>
        </p:nvPicPr>
        <p:blipFill rotWithShape="1">
          <a:blip r:embed="rId3">
            <a:alphaModFix/>
          </a:blip>
          <a:srcRect b="0" l="0" r="0" t="0"/>
          <a:stretch/>
        </p:blipFill>
        <p:spPr>
          <a:xfrm>
            <a:off x="826802" y="1935078"/>
            <a:ext cx="316964" cy="244927"/>
          </a:xfrm>
          <a:prstGeom prst="rect">
            <a:avLst/>
          </a:prstGeom>
          <a:noFill/>
          <a:ln>
            <a:noFill/>
          </a:ln>
        </p:spPr>
      </p:pic>
      <p:pic>
        <p:nvPicPr>
          <p:cNvPr id="101" name="Google Shape;101;p6"/>
          <p:cNvPicPr preferRelativeResize="0"/>
          <p:nvPr/>
        </p:nvPicPr>
        <p:blipFill rotWithShape="1">
          <a:blip r:embed="rId3">
            <a:alphaModFix/>
          </a:blip>
          <a:srcRect b="0" l="0" r="0" t="0"/>
          <a:stretch/>
        </p:blipFill>
        <p:spPr>
          <a:xfrm>
            <a:off x="818481" y="2589696"/>
            <a:ext cx="316964" cy="244927"/>
          </a:xfrm>
          <a:prstGeom prst="rect">
            <a:avLst/>
          </a:prstGeom>
          <a:noFill/>
          <a:ln>
            <a:noFill/>
          </a:ln>
        </p:spPr>
      </p:pic>
      <p:sp>
        <p:nvSpPr>
          <p:cNvPr id="102" name="Google Shape;102;p6"/>
          <p:cNvSpPr/>
          <p:nvPr/>
        </p:nvSpPr>
        <p:spPr>
          <a:xfrm>
            <a:off x="9467990" y="1199581"/>
            <a:ext cx="2386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pic>
        <p:nvPicPr>
          <p:cNvPr id="103" name="Google Shape;103;p6"/>
          <p:cNvPicPr preferRelativeResize="0"/>
          <p:nvPr/>
        </p:nvPicPr>
        <p:blipFill rotWithShape="1">
          <a:blip r:embed="rId3">
            <a:alphaModFix/>
          </a:blip>
          <a:srcRect b="0" l="0" r="0" t="0"/>
          <a:stretch/>
        </p:blipFill>
        <p:spPr>
          <a:xfrm>
            <a:off x="818481" y="3244314"/>
            <a:ext cx="316964" cy="244927"/>
          </a:xfrm>
          <a:prstGeom prst="rect">
            <a:avLst/>
          </a:prstGeom>
          <a:noFill/>
          <a:ln>
            <a:noFill/>
          </a:ln>
        </p:spPr>
      </p:pic>
      <p:pic>
        <p:nvPicPr>
          <p:cNvPr id="104" name="Google Shape;104;p6"/>
          <p:cNvPicPr preferRelativeResize="0"/>
          <p:nvPr/>
        </p:nvPicPr>
        <p:blipFill rotWithShape="1">
          <a:blip r:embed="rId3">
            <a:alphaModFix/>
          </a:blip>
          <a:srcRect b="0" l="0" r="0" t="0"/>
          <a:stretch/>
        </p:blipFill>
        <p:spPr>
          <a:xfrm>
            <a:off x="826802" y="3875505"/>
            <a:ext cx="316964" cy="244927"/>
          </a:xfrm>
          <a:prstGeom prst="rect">
            <a:avLst/>
          </a:prstGeom>
          <a:noFill/>
          <a:ln>
            <a:noFill/>
          </a:ln>
        </p:spPr>
      </p:pic>
      <p:pic>
        <p:nvPicPr>
          <p:cNvPr id="105" name="Google Shape;105;p6"/>
          <p:cNvPicPr preferRelativeResize="0"/>
          <p:nvPr/>
        </p:nvPicPr>
        <p:blipFill rotWithShape="1">
          <a:blip r:embed="rId3">
            <a:alphaModFix/>
          </a:blip>
          <a:srcRect b="0" l="0" r="0" t="0"/>
          <a:stretch/>
        </p:blipFill>
        <p:spPr>
          <a:xfrm>
            <a:off x="826802" y="4506696"/>
            <a:ext cx="316964" cy="244927"/>
          </a:xfrm>
          <a:prstGeom prst="rect">
            <a:avLst/>
          </a:prstGeom>
          <a:noFill/>
          <a:ln>
            <a:noFill/>
          </a:ln>
        </p:spPr>
      </p:pic>
      <p:pic>
        <p:nvPicPr>
          <p:cNvPr id="106" name="Google Shape;106;p6"/>
          <p:cNvPicPr preferRelativeResize="0"/>
          <p:nvPr/>
        </p:nvPicPr>
        <p:blipFill rotWithShape="1">
          <a:blip r:embed="rId3">
            <a:alphaModFix/>
          </a:blip>
          <a:srcRect b="0" l="0" r="0" t="0"/>
          <a:stretch/>
        </p:blipFill>
        <p:spPr>
          <a:xfrm>
            <a:off x="818481" y="5062277"/>
            <a:ext cx="316964" cy="244927"/>
          </a:xfrm>
          <a:prstGeom prst="rect">
            <a:avLst/>
          </a:prstGeom>
          <a:noFill/>
          <a:ln>
            <a:noFill/>
          </a:ln>
        </p:spPr>
      </p:pic>
      <p:pic>
        <p:nvPicPr>
          <p:cNvPr id="107" name="Google Shape;107;p6"/>
          <p:cNvPicPr preferRelativeResize="0"/>
          <p:nvPr/>
        </p:nvPicPr>
        <p:blipFill rotWithShape="1">
          <a:blip r:embed="rId4">
            <a:alphaModFix/>
          </a:blip>
          <a:srcRect b="0" l="0" r="0" t="0"/>
          <a:stretch/>
        </p:blipFill>
        <p:spPr>
          <a:xfrm>
            <a:off x="9899645" y="2504831"/>
            <a:ext cx="1673352" cy="175564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1" name="Shape 111"/>
        <p:cNvGrpSpPr/>
        <p:nvPr/>
      </p:nvGrpSpPr>
      <p:grpSpPr>
        <a:xfrm>
          <a:off x="0" y="0"/>
          <a:ext cx="0" cy="0"/>
          <a:chOff x="0" y="0"/>
          <a:chExt cx="0" cy="0"/>
        </a:xfrm>
      </p:grpSpPr>
      <p:sp>
        <p:nvSpPr>
          <p:cNvPr id="112" name="Google Shape;112;p7"/>
          <p:cNvSpPr/>
          <p:nvPr/>
        </p:nvSpPr>
        <p:spPr>
          <a:xfrm>
            <a:off x="468143"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113" name="Google Shape;113;p7"/>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2 minutes (individual) – 8 minutes (plenary)</a:t>
            </a:r>
            <a:endParaRPr b="0" i="0" sz="2800" u="none" cap="none" strike="noStrike">
              <a:latin typeface="Nunito Sans"/>
              <a:ea typeface="Nunito Sans"/>
              <a:cs typeface="Nunito Sans"/>
              <a:sym typeface="Nunito Sans"/>
            </a:endParaRPr>
          </a:p>
        </p:txBody>
      </p:sp>
      <p:sp>
        <p:nvSpPr>
          <p:cNvPr id="114" name="Google Shape;114;p7"/>
          <p:cNvSpPr/>
          <p:nvPr/>
        </p:nvSpPr>
        <p:spPr>
          <a:xfrm>
            <a:off x="468143" y="2976518"/>
            <a:ext cx="11334408"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115" name="Google Shape;115;p7"/>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pic>
        <p:nvPicPr>
          <p:cNvPr id="116" name="Google Shape;116;p7"/>
          <p:cNvPicPr preferRelativeResize="0"/>
          <p:nvPr/>
        </p:nvPicPr>
        <p:blipFill rotWithShape="1">
          <a:blip r:embed="rId3">
            <a:alphaModFix/>
          </a:blip>
          <a:srcRect b="0" l="0" r="0" t="0"/>
          <a:stretch/>
        </p:blipFill>
        <p:spPr>
          <a:xfrm>
            <a:off x="735500" y="4149147"/>
            <a:ext cx="447277" cy="447277"/>
          </a:xfrm>
          <a:prstGeom prst="rect">
            <a:avLst/>
          </a:prstGeom>
          <a:noFill/>
          <a:ln>
            <a:noFill/>
          </a:ln>
        </p:spPr>
      </p:pic>
      <p:sp>
        <p:nvSpPr>
          <p:cNvPr id="117" name="Google Shape;117;p7"/>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18" name="Google Shape;118;p7"/>
          <p:cNvSpPr/>
          <p:nvPr/>
        </p:nvSpPr>
        <p:spPr>
          <a:xfrm>
            <a:off x="1267675" y="3346560"/>
            <a:ext cx="10569040"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What do you want to learn?</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What are you bringing?</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What do you expect from others?</a:t>
            </a:r>
            <a:endParaRPr b="0" i="0" sz="2800" u="none" cap="none" strike="noStrike">
              <a:latin typeface="Nunito Sans"/>
              <a:ea typeface="Nunito Sans"/>
              <a:cs typeface="Nunito Sans"/>
              <a:sym typeface="Nunito Sans"/>
            </a:endParaRPr>
          </a:p>
        </p:txBody>
      </p:sp>
      <p:sp>
        <p:nvSpPr>
          <p:cNvPr id="119" name="Google Shape;119;p7"/>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u="none" cap="none" strike="noStrike">
                <a:solidFill>
                  <a:srgbClr val="203F7B"/>
                </a:solidFill>
                <a:latin typeface="Nunito Sans"/>
                <a:ea typeface="Nunito Sans"/>
                <a:cs typeface="Nunito Sans"/>
                <a:sym typeface="Nunito Sans"/>
              </a:rPr>
              <a:t>Expectatitons</a:t>
            </a:r>
            <a:endParaRPr b="0" i="0" u="none" cap="none" strike="noStrike">
              <a:solidFill>
                <a:srgbClr val="203F7B"/>
              </a:solidFill>
            </a:endParaRPr>
          </a:p>
        </p:txBody>
      </p:sp>
      <p:pic>
        <p:nvPicPr>
          <p:cNvPr id="120" name="Google Shape;120;p7"/>
          <p:cNvPicPr preferRelativeResize="0"/>
          <p:nvPr/>
        </p:nvPicPr>
        <p:blipFill rotWithShape="1">
          <a:blip r:embed="rId3">
            <a:alphaModFix/>
          </a:blip>
          <a:srcRect b="0" l="0" r="0" t="0"/>
          <a:stretch/>
        </p:blipFill>
        <p:spPr>
          <a:xfrm>
            <a:off x="735498" y="4790252"/>
            <a:ext cx="447277" cy="447277"/>
          </a:xfrm>
          <a:prstGeom prst="rect">
            <a:avLst/>
          </a:prstGeom>
          <a:noFill/>
          <a:ln>
            <a:noFill/>
          </a:ln>
        </p:spPr>
      </p:pic>
      <p:pic>
        <p:nvPicPr>
          <p:cNvPr id="121" name="Google Shape;121;p7"/>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6" name="Shape 126"/>
        <p:cNvGrpSpPr/>
        <p:nvPr/>
      </p:nvGrpSpPr>
      <p:grpSpPr>
        <a:xfrm>
          <a:off x="0" y="0"/>
          <a:ext cx="0" cy="0"/>
          <a:chOff x="0" y="0"/>
          <a:chExt cx="0" cy="0"/>
        </a:xfrm>
      </p:grpSpPr>
      <p:sp>
        <p:nvSpPr>
          <p:cNvPr id="127" name="Google Shape;127;p8"/>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128" name="Google Shape;128;p8"/>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129" name="Google Shape;129;p8"/>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US" sz="4200" u="none" cap="none" strike="noStrike">
                <a:solidFill>
                  <a:schemeClr val="lt1"/>
                </a:solidFill>
                <a:latin typeface="Nunito Sans"/>
                <a:ea typeface="Nunito Sans"/>
                <a:cs typeface="Nunito Sans"/>
                <a:sym typeface="Nunito Sans"/>
              </a:rPr>
              <a:t>Secret observer</a:t>
            </a:r>
            <a:endParaRPr b="0" i="0" sz="4200" u="none" cap="none" strike="noStrike">
              <a:solidFill>
                <a:schemeClr val="dk1"/>
              </a:solidFill>
              <a:latin typeface="Nunito Sans"/>
              <a:ea typeface="Nunito Sans"/>
              <a:cs typeface="Nunito Sans"/>
              <a:sym typeface="Nunito Sans"/>
            </a:endParaRPr>
          </a:p>
        </p:txBody>
      </p:sp>
      <p:pic>
        <p:nvPicPr>
          <p:cNvPr id="130" name="Google Shape;130;p8"/>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4" name="Shape 134"/>
        <p:cNvGrpSpPr/>
        <p:nvPr/>
      </p:nvGrpSpPr>
      <p:grpSpPr>
        <a:xfrm>
          <a:off x="0" y="0"/>
          <a:ext cx="0" cy="0"/>
          <a:chOff x="0" y="0"/>
          <a:chExt cx="0" cy="0"/>
        </a:xfrm>
      </p:grpSpPr>
      <p:sp>
        <p:nvSpPr>
          <p:cNvPr id="135" name="Google Shape;135;p9"/>
          <p:cNvSpPr/>
          <p:nvPr/>
        </p:nvSpPr>
        <p:spPr>
          <a:xfrm>
            <a:off x="468143"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136" name="Google Shape;136;p9"/>
          <p:cNvSpPr/>
          <p:nvPr/>
        </p:nvSpPr>
        <p:spPr>
          <a:xfrm>
            <a:off x="468143" y="2976518"/>
            <a:ext cx="11334408"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137" name="Google Shape;137;p9"/>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At the end of the workshop</a:t>
            </a:r>
            <a:endParaRPr b="0" i="0" sz="2800" u="none" cap="none" strike="noStrike">
              <a:latin typeface="Nunito Sans"/>
              <a:ea typeface="Nunito Sans"/>
              <a:cs typeface="Nunito Sans"/>
              <a:sym typeface="Nunito Sans"/>
            </a:endParaRPr>
          </a:p>
        </p:txBody>
      </p:sp>
      <p:pic>
        <p:nvPicPr>
          <p:cNvPr id="138" name="Google Shape;138;p9"/>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pic>
        <p:nvPicPr>
          <p:cNvPr id="139" name="Google Shape;139;p9"/>
          <p:cNvPicPr preferRelativeResize="0"/>
          <p:nvPr/>
        </p:nvPicPr>
        <p:blipFill rotWithShape="1">
          <a:blip r:embed="rId3">
            <a:alphaModFix/>
          </a:blip>
          <a:srcRect b="0" l="0" r="0" t="0"/>
          <a:stretch/>
        </p:blipFill>
        <p:spPr>
          <a:xfrm>
            <a:off x="735500" y="4149147"/>
            <a:ext cx="447277" cy="447277"/>
          </a:xfrm>
          <a:prstGeom prst="rect">
            <a:avLst/>
          </a:prstGeom>
          <a:noFill/>
          <a:ln>
            <a:noFill/>
          </a:ln>
        </p:spPr>
      </p:pic>
      <p:sp>
        <p:nvSpPr>
          <p:cNvPr id="140" name="Google Shape;140;p9"/>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41" name="Google Shape;141;p9"/>
          <p:cNvSpPr/>
          <p:nvPr/>
        </p:nvSpPr>
        <p:spPr>
          <a:xfrm>
            <a:off x="1267675" y="3346560"/>
            <a:ext cx="10569040"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What compliment do you give your colleague</a:t>
            </a:r>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What tip do you give your colleague?</a:t>
            </a:r>
            <a:endParaRPr b="0" i="0" sz="1400" u="none" cap="none" strike="noStrike">
              <a:latin typeface="Arial"/>
              <a:ea typeface="Arial"/>
              <a:cs typeface="Arial"/>
              <a:sym typeface="Arial"/>
            </a:endParaRPr>
          </a:p>
        </p:txBody>
      </p:sp>
      <p:sp>
        <p:nvSpPr>
          <p:cNvPr id="142" name="Google Shape;142;p9"/>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u="none" cap="none" strike="noStrike">
                <a:solidFill>
                  <a:srgbClr val="203F7B"/>
                </a:solidFill>
                <a:latin typeface="Nunito Sans"/>
                <a:ea typeface="Nunito Sans"/>
                <a:cs typeface="Nunito Sans"/>
                <a:sym typeface="Nunito Sans"/>
              </a:rPr>
              <a:t>Secret observer</a:t>
            </a:r>
            <a:endParaRPr b="0" i="0" u="none" cap="none" strike="noStrike">
              <a:solidFill>
                <a:srgbClr val="203F7B"/>
              </a:solidFill>
            </a:endParaRPr>
          </a:p>
        </p:txBody>
      </p:sp>
      <p:pic>
        <p:nvPicPr>
          <p:cNvPr id="143" name="Google Shape;143;p9"/>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8" name="Shape 148"/>
        <p:cNvGrpSpPr/>
        <p:nvPr/>
      </p:nvGrpSpPr>
      <p:grpSpPr>
        <a:xfrm>
          <a:off x="0" y="0"/>
          <a:ext cx="0" cy="0"/>
          <a:chOff x="0" y="0"/>
          <a:chExt cx="0" cy="0"/>
        </a:xfrm>
      </p:grpSpPr>
      <p:sp>
        <p:nvSpPr>
          <p:cNvPr id="149" name="Google Shape;149;p10"/>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150" name="Google Shape;150;p10"/>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151" name="Google Shape;151;p10"/>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extLst>
                  <a:ext uri="http://customooxmlschemas.google.com/">
                    <go:slidesCustomData xmlns:go="http://customooxmlschemas.google.com/" textRoundtripDataId="1"/>
                  </a:ext>
                </a:extLst>
              </a:rPr>
              <a:t>Great Conversations</a:t>
            </a:r>
            <a:endParaRPr b="0" i="0" sz="4200" u="none" cap="none" strike="noStrike">
              <a:solidFill>
                <a:schemeClr val="dk1"/>
              </a:solidFill>
              <a:latin typeface="Nunito Sans"/>
              <a:ea typeface="Nunito Sans"/>
              <a:cs typeface="Nunito Sans"/>
              <a:sym typeface="Nunito Sans"/>
            </a:endParaRPr>
          </a:p>
        </p:txBody>
      </p:sp>
      <p:pic>
        <p:nvPicPr>
          <p:cNvPr id="152" name="Google Shape;152;p10"/>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6" name="Shape 156"/>
        <p:cNvGrpSpPr/>
        <p:nvPr/>
      </p:nvGrpSpPr>
      <p:grpSpPr>
        <a:xfrm>
          <a:off x="0" y="0"/>
          <a:ext cx="0" cy="0"/>
          <a:chOff x="0" y="0"/>
          <a:chExt cx="0" cy="0"/>
        </a:xfrm>
      </p:grpSpPr>
      <p:sp>
        <p:nvSpPr>
          <p:cNvPr id="157" name="Google Shape;157;p11"/>
          <p:cNvSpPr/>
          <p:nvPr/>
        </p:nvSpPr>
        <p:spPr>
          <a:xfrm>
            <a:off x="468143"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158" name="Google Shape;158;p11"/>
          <p:cNvSpPr/>
          <p:nvPr/>
        </p:nvSpPr>
        <p:spPr>
          <a:xfrm>
            <a:off x="468143" y="2976518"/>
            <a:ext cx="11334408"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159" name="Google Shape;159;p11"/>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5 minutes (plenary)</a:t>
            </a:r>
            <a:endParaRPr b="0" i="0" sz="2800" u="none" cap="none" strike="noStrike">
              <a:latin typeface="Nunito Sans"/>
              <a:ea typeface="Nunito Sans"/>
              <a:cs typeface="Nunito Sans"/>
              <a:sym typeface="Nunito Sans"/>
            </a:endParaRPr>
          </a:p>
        </p:txBody>
      </p:sp>
      <p:pic>
        <p:nvPicPr>
          <p:cNvPr id="160" name="Google Shape;160;p11"/>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sp>
        <p:nvSpPr>
          <p:cNvPr id="161" name="Google Shape;161;p11"/>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62" name="Google Shape;162;p11"/>
          <p:cNvSpPr/>
          <p:nvPr/>
        </p:nvSpPr>
        <p:spPr>
          <a:xfrm>
            <a:off x="1267675" y="3346560"/>
            <a:ext cx="10740490"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Why is The Good Conversation important at work? </a:t>
            </a:r>
            <a:endParaRPr b="0" i="0" sz="1400" u="none" cap="none" strike="noStrike">
              <a:latin typeface="Arial"/>
              <a:ea typeface="Arial"/>
              <a:cs typeface="Arial"/>
              <a:sym typeface="Arial"/>
            </a:endParaRPr>
          </a:p>
        </p:txBody>
      </p:sp>
      <p:sp>
        <p:nvSpPr>
          <p:cNvPr id="163" name="Google Shape;163;p11"/>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u="none" cap="none" strike="noStrike">
                <a:solidFill>
                  <a:srgbClr val="203F7B"/>
                </a:solidFill>
                <a:latin typeface="Nunito Sans"/>
                <a:ea typeface="Nunito Sans"/>
                <a:cs typeface="Nunito Sans"/>
                <a:sym typeface="Nunito Sans"/>
              </a:rPr>
              <a:t>The importance of </a:t>
            </a:r>
            <a:r>
              <a:rPr lang="en-US">
                <a:solidFill>
                  <a:srgbClr val="203F7B"/>
                </a:solidFill>
                <a:latin typeface="Nunito Sans"/>
                <a:ea typeface="Nunito Sans"/>
                <a:cs typeface="Nunito Sans"/>
                <a:sym typeface="Nunito Sans"/>
                <a:extLst>
                  <a:ext uri="http://customooxmlschemas.google.com/">
                    <go:slidesCustomData xmlns:go="http://customooxmlschemas.google.com/" textRoundtripDataId="2"/>
                  </a:ext>
                </a:extLst>
              </a:rPr>
              <a:t>Great Conversations</a:t>
            </a:r>
            <a:endParaRPr b="0" i="0" u="none" cap="none" strike="noStrike">
              <a:solidFill>
                <a:srgbClr val="203F7B"/>
              </a:solidFill>
            </a:endParaRPr>
          </a:p>
        </p:txBody>
      </p:sp>
      <p:pic>
        <p:nvPicPr>
          <p:cNvPr id="164" name="Google Shape;164;p11"/>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8" name="Shape 168"/>
        <p:cNvGrpSpPr/>
        <p:nvPr/>
      </p:nvGrpSpPr>
      <p:grpSpPr>
        <a:xfrm>
          <a:off x="0" y="0"/>
          <a:ext cx="0" cy="0"/>
          <a:chOff x="0" y="0"/>
          <a:chExt cx="0" cy="0"/>
        </a:xfrm>
      </p:grpSpPr>
      <p:sp>
        <p:nvSpPr>
          <p:cNvPr id="169" name="Google Shape;169;p12"/>
          <p:cNvSpPr/>
          <p:nvPr/>
        </p:nvSpPr>
        <p:spPr>
          <a:xfrm>
            <a:off x="8330752" y="1215456"/>
            <a:ext cx="3488137" cy="4693854"/>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sp>
        <p:nvSpPr>
          <p:cNvPr id="170" name="Google Shape;170;p12"/>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US" sz="4400" u="none" cap="none" strike="noStrike">
                <a:solidFill>
                  <a:srgbClr val="203F7B"/>
                </a:solidFill>
                <a:latin typeface="Nunito Sans"/>
                <a:ea typeface="Nunito Sans"/>
                <a:cs typeface="Nunito Sans"/>
                <a:sym typeface="Nunito Sans"/>
              </a:rPr>
              <a:t>De essence of </a:t>
            </a:r>
            <a:r>
              <a:rPr lang="en-US" sz="4400">
                <a:solidFill>
                  <a:srgbClr val="203F7B"/>
                </a:solidFill>
                <a:latin typeface="Nunito Sans"/>
                <a:ea typeface="Nunito Sans"/>
                <a:cs typeface="Nunito Sans"/>
                <a:sym typeface="Nunito Sans"/>
                <a:extLst>
                  <a:ext uri="http://customooxmlschemas.google.com/">
                    <go:slidesCustomData xmlns:go="http://customooxmlschemas.google.com/" textRoundtripDataId="3"/>
                  </a:ext>
                </a:extLst>
              </a:rPr>
              <a:t>Great Conversations</a:t>
            </a:r>
            <a:endParaRPr b="0" i="0" sz="4400" u="none" cap="none" strike="noStrike">
              <a:solidFill>
                <a:srgbClr val="203F7B"/>
              </a:solidFill>
              <a:latin typeface="Calibri"/>
              <a:ea typeface="Calibri"/>
              <a:cs typeface="Calibri"/>
              <a:sym typeface="Calibri"/>
            </a:endParaRPr>
          </a:p>
        </p:txBody>
      </p:sp>
      <p:sp>
        <p:nvSpPr>
          <p:cNvPr id="171" name="Google Shape;171;p12"/>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72" name="Google Shape;172;p12"/>
          <p:cNvSpPr/>
          <p:nvPr/>
        </p:nvSpPr>
        <p:spPr>
          <a:xfrm>
            <a:off x="373110" y="1215455"/>
            <a:ext cx="7769214" cy="469385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sp>
        <p:nvSpPr>
          <p:cNvPr id="173" name="Google Shape;173;p12"/>
          <p:cNvSpPr/>
          <p:nvPr/>
        </p:nvSpPr>
        <p:spPr>
          <a:xfrm>
            <a:off x="1252981" y="1631991"/>
            <a:ext cx="7077769"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1" i="0" lang="en-US" sz="2800" u="none" cap="none" strike="noStrike">
                <a:latin typeface="Nunito Sans"/>
                <a:ea typeface="Nunito Sans"/>
                <a:cs typeface="Nunito Sans"/>
                <a:sym typeface="Nunito Sans"/>
              </a:rPr>
              <a:t>Increase performance and engagement</a:t>
            </a:r>
            <a:endParaRPr/>
          </a:p>
          <a:p>
            <a:pPr indent="0" lvl="0" marL="0" marR="0" rtl="0" algn="l">
              <a:lnSpc>
                <a:spcPct val="150000"/>
              </a:lnSpc>
              <a:spcBef>
                <a:spcPts val="0"/>
              </a:spcBef>
              <a:spcAft>
                <a:spcPts val="0"/>
              </a:spcAft>
              <a:buNone/>
            </a:pPr>
            <a:r>
              <a:t/>
            </a:r>
            <a:endParaRPr b="1" i="0" sz="2800" u="none" cap="none" strike="noStrike">
              <a:solidFill>
                <a:srgbClr val="595959"/>
              </a:solidFill>
              <a:latin typeface="Nunito Sans"/>
              <a:ea typeface="Nunito Sans"/>
              <a:cs typeface="Nunito Sans"/>
              <a:sym typeface="Nunito Sans"/>
            </a:endParaRPr>
          </a:p>
          <a:p>
            <a:pPr indent="0" lvl="0" marL="0" marR="0" rtl="0" algn="l">
              <a:lnSpc>
                <a:spcPct val="150000"/>
              </a:lnSpc>
              <a:spcBef>
                <a:spcPts val="0"/>
              </a:spcBef>
              <a:spcAft>
                <a:spcPts val="0"/>
              </a:spcAft>
              <a:buNone/>
            </a:pPr>
            <a:r>
              <a:rPr lang="en-US" sz="2800">
                <a:latin typeface="Nunito Sans"/>
                <a:ea typeface="Nunito Sans"/>
                <a:cs typeface="Nunito Sans"/>
                <a:sym typeface="Nunito Sans"/>
              </a:rPr>
              <a:t>Great conversations </a:t>
            </a:r>
            <a:r>
              <a:rPr b="0" i="0" lang="en-US" sz="2800" u="none" cap="none" strike="noStrike">
                <a:latin typeface="Nunito Sans"/>
                <a:ea typeface="Nunito Sans"/>
                <a:cs typeface="Nunito Sans"/>
                <a:sym typeface="Nunito Sans"/>
              </a:rPr>
              <a:t>leads to:</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More focus on goals</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Better use of talents</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Higher motivation</a:t>
            </a:r>
            <a:endParaRPr b="0" i="0" sz="1400" u="none" cap="none" strike="noStrike">
              <a:latin typeface="Arial"/>
              <a:ea typeface="Arial"/>
              <a:cs typeface="Arial"/>
              <a:sym typeface="Arial"/>
            </a:endParaRPr>
          </a:p>
        </p:txBody>
      </p:sp>
      <p:pic>
        <p:nvPicPr>
          <p:cNvPr id="174" name="Google Shape;174;p12"/>
          <p:cNvPicPr preferRelativeResize="0"/>
          <p:nvPr/>
        </p:nvPicPr>
        <p:blipFill rotWithShape="1">
          <a:blip r:embed="rId3">
            <a:alphaModFix/>
          </a:blip>
          <a:srcRect b="0" l="0" r="0" t="0"/>
          <a:stretch/>
        </p:blipFill>
        <p:spPr>
          <a:xfrm>
            <a:off x="826802" y="4459031"/>
            <a:ext cx="316964" cy="244927"/>
          </a:xfrm>
          <a:prstGeom prst="rect">
            <a:avLst/>
          </a:prstGeom>
          <a:noFill/>
          <a:ln>
            <a:noFill/>
          </a:ln>
        </p:spPr>
      </p:pic>
      <p:pic>
        <p:nvPicPr>
          <p:cNvPr id="175" name="Google Shape;175;p12"/>
          <p:cNvPicPr preferRelativeResize="0"/>
          <p:nvPr/>
        </p:nvPicPr>
        <p:blipFill rotWithShape="1">
          <a:blip r:embed="rId4">
            <a:alphaModFix/>
          </a:blip>
          <a:srcRect b="0" l="0" r="0" t="0"/>
          <a:stretch/>
        </p:blipFill>
        <p:spPr>
          <a:xfrm>
            <a:off x="8779761" y="2464990"/>
            <a:ext cx="2590117" cy="2194783"/>
          </a:xfrm>
          <a:prstGeom prst="rect">
            <a:avLst/>
          </a:prstGeom>
          <a:noFill/>
          <a:ln>
            <a:noFill/>
          </a:ln>
        </p:spPr>
      </p:pic>
      <p:pic>
        <p:nvPicPr>
          <p:cNvPr id="176" name="Google Shape;176;p12"/>
          <p:cNvPicPr preferRelativeResize="0"/>
          <p:nvPr/>
        </p:nvPicPr>
        <p:blipFill rotWithShape="1">
          <a:blip r:embed="rId3">
            <a:alphaModFix/>
          </a:blip>
          <a:srcRect b="0" l="0" r="0" t="0"/>
          <a:stretch/>
        </p:blipFill>
        <p:spPr>
          <a:xfrm>
            <a:off x="826802" y="3823230"/>
            <a:ext cx="316964" cy="244927"/>
          </a:xfrm>
          <a:prstGeom prst="rect">
            <a:avLst/>
          </a:prstGeom>
          <a:noFill/>
          <a:ln>
            <a:noFill/>
          </a:ln>
        </p:spPr>
      </p:pic>
      <p:pic>
        <p:nvPicPr>
          <p:cNvPr id="177" name="Google Shape;177;p12"/>
          <p:cNvPicPr preferRelativeResize="0"/>
          <p:nvPr/>
        </p:nvPicPr>
        <p:blipFill rotWithShape="1">
          <a:blip r:embed="rId3">
            <a:alphaModFix/>
          </a:blip>
          <a:srcRect b="0" l="0" r="0" t="0"/>
          <a:stretch/>
        </p:blipFill>
        <p:spPr>
          <a:xfrm>
            <a:off x="820720" y="5094832"/>
            <a:ext cx="316964" cy="244927"/>
          </a:xfrm>
          <a:prstGeom prst="rect">
            <a:avLst/>
          </a:prstGeom>
          <a:noFill/>
          <a:ln>
            <a:noFill/>
          </a:ln>
        </p:spPr>
      </p:pic>
      <p:pic>
        <p:nvPicPr>
          <p:cNvPr id="178" name="Google Shape;178;p12"/>
          <p:cNvPicPr preferRelativeResize="0"/>
          <p:nvPr/>
        </p:nvPicPr>
        <p:blipFill rotWithShape="1">
          <a:blip r:embed="rId3">
            <a:alphaModFix/>
          </a:blip>
          <a:srcRect b="0" l="0" r="0" t="0"/>
          <a:stretch/>
        </p:blipFill>
        <p:spPr>
          <a:xfrm>
            <a:off x="820720" y="3179371"/>
            <a:ext cx="316964" cy="24492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2" name="Shape 182"/>
        <p:cNvGrpSpPr/>
        <p:nvPr/>
      </p:nvGrpSpPr>
      <p:grpSpPr>
        <a:xfrm>
          <a:off x="0" y="0"/>
          <a:ext cx="0" cy="0"/>
          <a:chOff x="0" y="0"/>
          <a:chExt cx="0" cy="0"/>
        </a:xfrm>
      </p:grpSpPr>
      <p:sp>
        <p:nvSpPr>
          <p:cNvPr id="183" name="Google Shape;183;p13"/>
          <p:cNvSpPr/>
          <p:nvPr/>
        </p:nvSpPr>
        <p:spPr>
          <a:xfrm>
            <a:off x="468143"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184" name="Google Shape;184;p13"/>
          <p:cNvSpPr/>
          <p:nvPr/>
        </p:nvSpPr>
        <p:spPr>
          <a:xfrm>
            <a:off x="468143" y="2976518"/>
            <a:ext cx="11334408" cy="3158469"/>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185" name="Google Shape;185;p13"/>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2 minutes (individual) – 13 minutes (plenary)</a:t>
            </a:r>
            <a:endParaRPr b="0" i="0" sz="2800" u="none" cap="none" strike="noStrike">
              <a:latin typeface="Nunito Sans"/>
              <a:ea typeface="Nunito Sans"/>
              <a:cs typeface="Nunito Sans"/>
              <a:sym typeface="Nunito Sans"/>
            </a:endParaRPr>
          </a:p>
        </p:txBody>
      </p:sp>
      <p:pic>
        <p:nvPicPr>
          <p:cNvPr id="186" name="Google Shape;186;p13"/>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sp>
        <p:nvSpPr>
          <p:cNvPr id="187" name="Google Shape;187;p13"/>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88" name="Google Shape;188;p13"/>
          <p:cNvSpPr/>
          <p:nvPr/>
        </p:nvSpPr>
        <p:spPr>
          <a:xfrm>
            <a:off x="1267675" y="3346560"/>
            <a:ext cx="10569040"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On a scale of 1 to 10: How do you think you conduct </a:t>
            </a:r>
            <a:r>
              <a:rPr b="0" i="0" lang="en-US" sz="2800" u="none" cap="none" strike="noStrike">
                <a:latin typeface="Nunito Sans"/>
                <a:ea typeface="Nunito Sans"/>
                <a:cs typeface="Nunito Sans"/>
                <a:sym typeface="Nunito Sans"/>
                <a:extLst>
                  <a:ext uri="http://customooxmlschemas.google.com/">
                    <go:slidesCustomData xmlns:go="http://customooxmlschemas.google.com/" textRoundtripDataId="4"/>
                  </a:ext>
                </a:extLst>
              </a:rPr>
              <a:t>The G</a:t>
            </a:r>
            <a:r>
              <a:rPr lang="en-US" sz="2800">
                <a:latin typeface="Nunito Sans"/>
                <a:ea typeface="Nunito Sans"/>
                <a:cs typeface="Nunito Sans"/>
                <a:sym typeface="Nunito Sans"/>
                <a:extLst>
                  <a:ext uri="http://customooxmlschemas.google.com/">
                    <go:slidesCustomData xmlns:go="http://customooxmlschemas.google.com/" textRoundtripDataId="5"/>
                  </a:ext>
                </a:extLst>
              </a:rPr>
              <a:t>reat </a:t>
            </a:r>
            <a:r>
              <a:rPr b="0" i="0" lang="en-US" sz="2800" u="none" cap="none" strike="noStrike">
                <a:latin typeface="Nunito Sans"/>
                <a:ea typeface="Nunito Sans"/>
                <a:cs typeface="Nunito Sans"/>
                <a:sym typeface="Nunito Sans"/>
                <a:extLst>
                  <a:ext uri="http://customooxmlschemas.google.com/">
                    <go:slidesCustomData xmlns:go="http://customooxmlschemas.google.com/" textRoundtripDataId="6"/>
                  </a:ext>
                </a:extLst>
              </a:rPr>
              <a:t>Conversation</a:t>
            </a:r>
            <a:r>
              <a:rPr b="0" i="0" lang="en-US" sz="2800" u="none" cap="none" strike="noStrike">
                <a:latin typeface="Nunito Sans"/>
                <a:ea typeface="Nunito Sans"/>
                <a:cs typeface="Nunito Sans"/>
                <a:sym typeface="Nunito Sans"/>
              </a:rPr>
              <a:t> with your employees?</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What do you do/don't do in these conversations that you give yourself this grade?</a:t>
            </a:r>
            <a:endParaRPr b="0" i="0" sz="1400" u="none" cap="none" strike="noStrike">
              <a:latin typeface="Arial"/>
              <a:ea typeface="Arial"/>
              <a:cs typeface="Arial"/>
              <a:sym typeface="Arial"/>
            </a:endParaRPr>
          </a:p>
        </p:txBody>
      </p:sp>
      <p:sp>
        <p:nvSpPr>
          <p:cNvPr id="189" name="Google Shape;189;p13"/>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u="none" cap="none" strike="noStrike">
                <a:solidFill>
                  <a:srgbClr val="203F7B"/>
                </a:solidFill>
                <a:latin typeface="Nunito Sans"/>
                <a:ea typeface="Nunito Sans"/>
                <a:cs typeface="Nunito Sans"/>
                <a:sym typeface="Nunito Sans"/>
              </a:rPr>
              <a:t>Where are you now?</a:t>
            </a:r>
            <a:endParaRPr b="0" i="0" u="none" cap="none" strike="noStrike">
              <a:solidFill>
                <a:srgbClr val="203F7B"/>
              </a:solidFill>
            </a:endParaRPr>
          </a:p>
        </p:txBody>
      </p:sp>
      <p:pic>
        <p:nvPicPr>
          <p:cNvPr id="190" name="Google Shape;190;p13"/>
          <p:cNvPicPr preferRelativeResize="0"/>
          <p:nvPr/>
        </p:nvPicPr>
        <p:blipFill rotWithShape="1">
          <a:blip r:embed="rId3">
            <a:alphaModFix/>
          </a:blip>
          <a:srcRect b="0" l="0" r="0" t="0"/>
          <a:stretch/>
        </p:blipFill>
        <p:spPr>
          <a:xfrm>
            <a:off x="729766" y="4788406"/>
            <a:ext cx="447277" cy="447277"/>
          </a:xfrm>
          <a:prstGeom prst="rect">
            <a:avLst/>
          </a:prstGeom>
          <a:noFill/>
          <a:ln>
            <a:noFill/>
          </a:ln>
        </p:spPr>
      </p:pic>
      <p:pic>
        <p:nvPicPr>
          <p:cNvPr id="191" name="Google Shape;191;p13"/>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sp>
        <p:nvSpPr>
          <p:cNvPr id="197" name="Google Shape;197;p14"/>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198" name="Google Shape;198;p14"/>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199" name="Google Shape;199;p14"/>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Break</a:t>
            </a:r>
            <a:endParaRPr b="0" i="0" sz="4200" u="none" cap="none" strike="noStrike">
              <a:solidFill>
                <a:schemeClr val="dk1"/>
              </a:solidFill>
              <a:latin typeface="Nunito Sans"/>
              <a:ea typeface="Nunito Sans"/>
              <a:cs typeface="Nunito Sans"/>
              <a:sym typeface="Nunito Sans"/>
            </a:endParaRPr>
          </a:p>
        </p:txBody>
      </p:sp>
      <p:pic>
        <p:nvPicPr>
          <p:cNvPr id="200" name="Google Shape;200;p14"/>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5" name="Shape 205"/>
        <p:cNvGrpSpPr/>
        <p:nvPr/>
      </p:nvGrpSpPr>
      <p:grpSpPr>
        <a:xfrm>
          <a:off x="0" y="0"/>
          <a:ext cx="0" cy="0"/>
          <a:chOff x="0" y="0"/>
          <a:chExt cx="0" cy="0"/>
        </a:xfrm>
      </p:grpSpPr>
      <p:sp>
        <p:nvSpPr>
          <p:cNvPr id="206" name="Google Shape;206;p15"/>
          <p:cNvSpPr/>
          <p:nvPr/>
        </p:nvSpPr>
        <p:spPr>
          <a:xfrm>
            <a:off x="468143" y="1215456"/>
            <a:ext cx="11334408" cy="462490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207" name="Google Shape;207;p15"/>
          <p:cNvSpPr txBox="1"/>
          <p:nvPr>
            <p:ph type="title"/>
          </p:nvPr>
        </p:nvSpPr>
        <p:spPr>
          <a:xfrm>
            <a:off x="239350" y="274639"/>
            <a:ext cx="11713301" cy="1143000"/>
          </a:xfrm>
          <a:prstGeom prst="rect">
            <a:avLst/>
          </a:prstGeom>
          <a:noFill/>
          <a:ln>
            <a:noFill/>
          </a:ln>
        </p:spPr>
        <p:txBody>
          <a:bodyPr anchorCtr="0" anchor="t" bIns="60925" lIns="121900" spcFirstLastPara="1" rIns="121900" wrap="square" tIns="60925">
            <a:noAutofit/>
          </a:bodyPr>
          <a:lstStyle/>
          <a:p>
            <a:pPr indent="0" lvl="0" marL="0" rtl="0" algn="ctr">
              <a:lnSpc>
                <a:spcPct val="90000"/>
              </a:lnSpc>
              <a:spcBef>
                <a:spcPts val="0"/>
              </a:spcBef>
              <a:spcAft>
                <a:spcPts val="0"/>
              </a:spcAft>
              <a:buClr>
                <a:srgbClr val="0073AC"/>
              </a:buClr>
              <a:buSzPts val="3200"/>
              <a:buNone/>
            </a:pPr>
            <a:r>
              <a:rPr b="0" i="0" lang="en-US" u="none" cap="none" strike="noStrike">
                <a:solidFill>
                  <a:srgbClr val="203F7B"/>
                </a:solidFill>
                <a:latin typeface="Nunito Sans"/>
                <a:ea typeface="Nunito Sans"/>
                <a:cs typeface="Nunito Sans"/>
                <a:sym typeface="Nunito Sans"/>
              </a:rPr>
              <a:t>Case</a:t>
            </a:r>
            <a:endParaRPr b="0" i="0" u="none" cap="none" strike="noStrike">
              <a:solidFill>
                <a:srgbClr val="203F7B"/>
              </a:solidFill>
              <a:latin typeface="Nunito Sans"/>
              <a:ea typeface="Nunito Sans"/>
              <a:cs typeface="Nunito Sans"/>
              <a:sym typeface="Nunito Sans"/>
            </a:endParaRPr>
          </a:p>
        </p:txBody>
      </p:sp>
      <p:sp>
        <p:nvSpPr>
          <p:cNvPr id="208" name="Google Shape;208;p15"/>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Calibri"/>
              <a:ea typeface="Calibri"/>
              <a:cs typeface="Calibri"/>
              <a:sym typeface="Calibri"/>
            </a:endParaRPr>
          </a:p>
        </p:txBody>
      </p:sp>
      <p:sp>
        <p:nvSpPr>
          <p:cNvPr id="209" name="Google Shape;209;p15"/>
          <p:cNvSpPr txBox="1"/>
          <p:nvPr/>
        </p:nvSpPr>
        <p:spPr>
          <a:xfrm>
            <a:off x="792480" y="1706676"/>
            <a:ext cx="10655808" cy="452140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en-US" sz="2200" u="none" cap="none" strike="noStrike">
                <a:latin typeface="Nunito Sans"/>
                <a:ea typeface="Nunito Sans"/>
                <a:cs typeface="Nunito Sans"/>
                <a:sym typeface="Nunito Sans"/>
              </a:rPr>
              <a:t>You are the manager of a sales employee. This employee made a quote for an important customer. The customer just complained to you over the phone. He believes that his question/need is insufficiently reflected in the quotation. He is thinking about switching to another provider.</a:t>
            </a:r>
            <a:endParaRPr/>
          </a:p>
          <a:p>
            <a:pPr indent="0" lvl="0" marL="0" marR="0" rtl="0" algn="l">
              <a:lnSpc>
                <a:spcPct val="100000"/>
              </a:lnSpc>
              <a:spcBef>
                <a:spcPts val="0"/>
              </a:spcBef>
              <a:spcAft>
                <a:spcPts val="0"/>
              </a:spcAft>
              <a:buNone/>
            </a:pPr>
            <a:r>
              <a:t/>
            </a:r>
            <a:endParaRPr b="0" i="0" sz="2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None/>
            </a:pPr>
            <a:r>
              <a:rPr b="0" i="0" lang="en-US" sz="2200" u="none" cap="none" strike="noStrike">
                <a:latin typeface="Nunito Sans"/>
                <a:ea typeface="Nunito Sans"/>
                <a:cs typeface="Nunito Sans"/>
                <a:sym typeface="Nunito Sans"/>
              </a:rPr>
              <a:t>You discuss this with the sales employee. Before the meeting, you can quickly view the relevant quotation and immediately understand why the customer is complaining. The offer is too extensive and insufficiently specific.</a:t>
            </a:r>
            <a:endParaRPr/>
          </a:p>
          <a:p>
            <a:pPr indent="0" lvl="0" marL="0" marR="0" rtl="0" algn="l">
              <a:lnSpc>
                <a:spcPct val="100000"/>
              </a:lnSpc>
              <a:spcBef>
                <a:spcPts val="0"/>
              </a:spcBef>
              <a:spcAft>
                <a:spcPts val="0"/>
              </a:spcAft>
              <a:buNone/>
            </a:pPr>
            <a:r>
              <a:rPr b="0" i="0" lang="en-US" sz="2200" u="none" cap="none" strike="noStrike">
                <a:latin typeface="Nunito Sans"/>
                <a:ea typeface="Nunito Sans"/>
                <a:cs typeface="Nunito Sans"/>
                <a:sym typeface="Nunito Sans"/>
              </a:rPr>
              <a:t>You are talking about this. You have discussed the preparation of good, concise quotations with this sales employee before. And you definitely don't want to lose this important customer.</a:t>
            </a:r>
            <a:endParaRPr b="0" i="0" sz="1400" u="none" cap="none" strike="noStrike">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xEl>
                                              <p:pRg end="0" st="0"/>
                                            </p:txEl>
                                          </p:spTgt>
                                        </p:tgtEl>
                                        <p:attrNameLst>
                                          <p:attrName>style.visibility</p:attrName>
                                        </p:attrNameLst>
                                      </p:cBhvr>
                                      <p:to>
                                        <p:strVal val="visible"/>
                                      </p:to>
                                    </p:set>
                                    <p:animEffect filter="fade" transition="in">
                                      <p:cBhvr>
                                        <p:cTn dur="500"/>
                                        <p:tgtEl>
                                          <p:spTgt spid="20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xEl>
                                              <p:pRg end="1" st="1"/>
                                            </p:txEl>
                                          </p:spTgt>
                                        </p:tgtEl>
                                        <p:attrNameLst>
                                          <p:attrName>style.visibility</p:attrName>
                                        </p:attrNameLst>
                                      </p:cBhvr>
                                      <p:to>
                                        <p:strVal val="visible"/>
                                      </p:to>
                                    </p:set>
                                    <p:animEffect filter="fade" transition="in">
                                      <p:cBhvr>
                                        <p:cTn dur="500"/>
                                        <p:tgtEl>
                                          <p:spTgt spid="20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xEl>
                                              <p:pRg end="2" st="2"/>
                                            </p:txEl>
                                          </p:spTgt>
                                        </p:tgtEl>
                                        <p:attrNameLst>
                                          <p:attrName>style.visibility</p:attrName>
                                        </p:attrNameLst>
                                      </p:cBhvr>
                                      <p:to>
                                        <p:strVal val="visible"/>
                                      </p:to>
                                    </p:set>
                                    <p:animEffect filter="fade" transition="in">
                                      <p:cBhvr>
                                        <p:cTn dur="500"/>
                                        <p:tgtEl>
                                          <p:spTgt spid="20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xEl>
                                              <p:pRg end="3" st="3"/>
                                            </p:txEl>
                                          </p:spTgt>
                                        </p:tgtEl>
                                        <p:attrNameLst>
                                          <p:attrName>style.visibility</p:attrName>
                                        </p:attrNameLst>
                                      </p:cBhvr>
                                      <p:to>
                                        <p:strVal val="visible"/>
                                      </p:to>
                                    </p:set>
                                    <p:animEffect filter="fade" transition="in">
                                      <p:cBhvr>
                                        <p:cTn dur="500"/>
                                        <p:tgtEl>
                                          <p:spTgt spid="20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4" name="Shape 214"/>
        <p:cNvGrpSpPr/>
        <p:nvPr/>
      </p:nvGrpSpPr>
      <p:grpSpPr>
        <a:xfrm>
          <a:off x="0" y="0"/>
          <a:ext cx="0" cy="0"/>
          <a:chOff x="0" y="0"/>
          <a:chExt cx="0" cy="0"/>
        </a:xfrm>
      </p:grpSpPr>
      <p:sp>
        <p:nvSpPr>
          <p:cNvPr id="215" name="Google Shape;215;p16"/>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216" name="Google Shape;216;p16"/>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217" name="Google Shape;217;p16"/>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US" sz="4200" u="none" cap="none" strike="noStrike">
                <a:solidFill>
                  <a:schemeClr val="lt1"/>
                </a:solidFill>
                <a:latin typeface="Nunito Sans"/>
                <a:ea typeface="Nunito Sans"/>
                <a:cs typeface="Nunito Sans"/>
                <a:sym typeface="Nunito Sans"/>
              </a:rPr>
              <a:t>Common goal</a:t>
            </a:r>
            <a:endParaRPr b="0" i="0" sz="4200" u="none" cap="none" strike="noStrike">
              <a:solidFill>
                <a:schemeClr val="dk1"/>
              </a:solidFill>
              <a:latin typeface="Nunito Sans"/>
              <a:ea typeface="Nunito Sans"/>
              <a:cs typeface="Nunito Sans"/>
              <a:sym typeface="Nunito Sans"/>
            </a:endParaRPr>
          </a:p>
        </p:txBody>
      </p:sp>
      <p:pic>
        <p:nvPicPr>
          <p:cNvPr id="218" name="Google Shape;218;p16"/>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2" name="Shape 222"/>
        <p:cNvGrpSpPr/>
        <p:nvPr/>
      </p:nvGrpSpPr>
      <p:grpSpPr>
        <a:xfrm>
          <a:off x="0" y="0"/>
          <a:ext cx="0" cy="0"/>
          <a:chOff x="0" y="0"/>
          <a:chExt cx="0" cy="0"/>
        </a:xfrm>
      </p:grpSpPr>
      <p:sp>
        <p:nvSpPr>
          <p:cNvPr id="223" name="Google Shape;223;p17"/>
          <p:cNvSpPr/>
          <p:nvPr/>
        </p:nvSpPr>
        <p:spPr>
          <a:xfrm>
            <a:off x="468143" y="1215456"/>
            <a:ext cx="11334408" cy="462490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224" name="Google Shape;224;p17"/>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US" sz="4400" u="none" cap="none" strike="noStrike">
                <a:solidFill>
                  <a:srgbClr val="203F7B"/>
                </a:solidFill>
                <a:latin typeface="Nunito Sans"/>
                <a:ea typeface="Nunito Sans"/>
                <a:cs typeface="Nunito Sans"/>
                <a:sym typeface="Nunito Sans"/>
              </a:rPr>
              <a:t>Common goal</a:t>
            </a:r>
            <a:endParaRPr b="0" i="0" sz="4400" u="none" cap="none" strike="noStrike">
              <a:solidFill>
                <a:srgbClr val="203F7B"/>
              </a:solidFill>
              <a:latin typeface="Calibri"/>
              <a:ea typeface="Calibri"/>
              <a:cs typeface="Calibri"/>
              <a:sym typeface="Calibri"/>
            </a:endParaRPr>
          </a:p>
        </p:txBody>
      </p:sp>
      <p:sp>
        <p:nvSpPr>
          <p:cNvPr id="225" name="Google Shape;225;p17"/>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26" name="Google Shape;226;p17"/>
          <p:cNvSpPr/>
          <p:nvPr/>
        </p:nvSpPr>
        <p:spPr>
          <a:xfrm>
            <a:off x="1252982" y="1620561"/>
            <a:ext cx="9816800"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What is the manager's goal in this conversation?</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What is the employee's goal in this conversation?</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What do you think happens next in the conversation?</a:t>
            </a:r>
            <a:endParaRPr b="0" i="0" sz="2800" u="none" cap="none" strike="noStrike">
              <a:latin typeface="Nunito Sans"/>
              <a:ea typeface="Nunito Sans"/>
              <a:cs typeface="Nunito Sans"/>
              <a:sym typeface="Nunito Sans"/>
            </a:endParaRPr>
          </a:p>
        </p:txBody>
      </p:sp>
      <p:pic>
        <p:nvPicPr>
          <p:cNvPr id="227" name="Google Shape;227;p17"/>
          <p:cNvPicPr preferRelativeResize="0"/>
          <p:nvPr/>
        </p:nvPicPr>
        <p:blipFill rotWithShape="1">
          <a:blip r:embed="rId3">
            <a:alphaModFix/>
          </a:blip>
          <a:srcRect b="0" l="0" r="0" t="0"/>
          <a:stretch/>
        </p:blipFill>
        <p:spPr>
          <a:xfrm>
            <a:off x="818481" y="1912750"/>
            <a:ext cx="316964" cy="244927"/>
          </a:xfrm>
          <a:prstGeom prst="rect">
            <a:avLst/>
          </a:prstGeom>
          <a:noFill/>
          <a:ln>
            <a:noFill/>
          </a:ln>
        </p:spPr>
      </p:pic>
      <p:pic>
        <p:nvPicPr>
          <p:cNvPr id="228" name="Google Shape;228;p17"/>
          <p:cNvPicPr preferRelativeResize="0"/>
          <p:nvPr/>
        </p:nvPicPr>
        <p:blipFill rotWithShape="1">
          <a:blip r:embed="rId3">
            <a:alphaModFix/>
          </a:blip>
          <a:srcRect b="0" l="0" r="0" t="0"/>
          <a:stretch/>
        </p:blipFill>
        <p:spPr>
          <a:xfrm>
            <a:off x="799084" y="2550882"/>
            <a:ext cx="316964" cy="244927"/>
          </a:xfrm>
          <a:prstGeom prst="rect">
            <a:avLst/>
          </a:prstGeom>
          <a:noFill/>
          <a:ln>
            <a:noFill/>
          </a:ln>
        </p:spPr>
      </p:pic>
      <p:pic>
        <p:nvPicPr>
          <p:cNvPr id="229" name="Google Shape;229;p17"/>
          <p:cNvPicPr preferRelativeResize="0"/>
          <p:nvPr/>
        </p:nvPicPr>
        <p:blipFill rotWithShape="1">
          <a:blip r:embed="rId3">
            <a:alphaModFix/>
          </a:blip>
          <a:srcRect b="0" l="0" r="0" t="0"/>
          <a:stretch/>
        </p:blipFill>
        <p:spPr>
          <a:xfrm>
            <a:off x="799084" y="3152438"/>
            <a:ext cx="316964" cy="24492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3" name="Shape 233"/>
        <p:cNvGrpSpPr/>
        <p:nvPr/>
      </p:nvGrpSpPr>
      <p:grpSpPr>
        <a:xfrm>
          <a:off x="0" y="0"/>
          <a:ext cx="0" cy="0"/>
          <a:chOff x="0" y="0"/>
          <a:chExt cx="0" cy="0"/>
        </a:xfrm>
      </p:grpSpPr>
      <p:sp>
        <p:nvSpPr>
          <p:cNvPr id="234" name="Google Shape;234;p18"/>
          <p:cNvSpPr/>
          <p:nvPr/>
        </p:nvSpPr>
        <p:spPr>
          <a:xfrm>
            <a:off x="9445177" y="1261806"/>
            <a:ext cx="2386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sp>
        <p:nvSpPr>
          <p:cNvPr id="235" name="Google Shape;235;p18"/>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0000"/>
              </a:buClr>
              <a:buSzPts val="4400"/>
              <a:buFont typeface="Arial"/>
              <a:buNone/>
            </a:pPr>
            <a:r>
              <a:rPr b="0" i="0" lang="en-US" sz="4400" u="none" cap="none" strike="noStrike">
                <a:solidFill>
                  <a:srgbClr val="203F7B"/>
                </a:solidFill>
                <a:latin typeface="Nunito Sans"/>
                <a:ea typeface="Nunito Sans"/>
                <a:cs typeface="Nunito Sans"/>
                <a:sym typeface="Nunito Sans"/>
              </a:rPr>
              <a:t>A common goal</a:t>
            </a:r>
            <a:endParaRPr b="0" i="0" sz="4400" u="none" cap="none" strike="noStrike">
              <a:solidFill>
                <a:srgbClr val="203F7B"/>
              </a:solidFill>
              <a:latin typeface="Calibri"/>
              <a:ea typeface="Calibri"/>
              <a:cs typeface="Calibri"/>
              <a:sym typeface="Calibri"/>
            </a:endParaRPr>
          </a:p>
        </p:txBody>
      </p:sp>
      <p:sp>
        <p:nvSpPr>
          <p:cNvPr id="236" name="Google Shape;236;p18"/>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37" name="Google Shape;237;p18"/>
          <p:cNvSpPr/>
          <p:nvPr/>
        </p:nvSpPr>
        <p:spPr>
          <a:xfrm>
            <a:off x="373110" y="1215455"/>
            <a:ext cx="8860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sp>
        <p:nvSpPr>
          <p:cNvPr id="238" name="Google Shape;238;p18"/>
          <p:cNvSpPr/>
          <p:nvPr/>
        </p:nvSpPr>
        <p:spPr>
          <a:xfrm>
            <a:off x="1252981" y="1631991"/>
            <a:ext cx="7077769"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t/>
            </a:r>
            <a:endParaRPr b="0" i="0" sz="1400" u="none" cap="none" strike="noStrike">
              <a:solidFill>
                <a:srgbClr val="595959"/>
              </a:solidFill>
              <a:latin typeface="Arial"/>
              <a:ea typeface="Arial"/>
              <a:cs typeface="Arial"/>
              <a:sym typeface="Arial"/>
            </a:endParaRPr>
          </a:p>
        </p:txBody>
      </p:sp>
      <p:sp>
        <p:nvSpPr>
          <p:cNvPr id="239" name="Google Shape;239;p18"/>
          <p:cNvSpPr/>
          <p:nvPr/>
        </p:nvSpPr>
        <p:spPr>
          <a:xfrm>
            <a:off x="1252981" y="1631991"/>
            <a:ext cx="6757163"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Why do you want the conversation?</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Why does the other person want the conversation?</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What common goal do you have?</a:t>
            </a:r>
            <a:endParaRPr b="0" i="0" sz="1400" u="none" cap="none" strike="noStrike">
              <a:latin typeface="Arial"/>
              <a:ea typeface="Arial"/>
              <a:cs typeface="Arial"/>
              <a:sym typeface="Arial"/>
            </a:endParaRPr>
          </a:p>
        </p:txBody>
      </p:sp>
      <p:pic>
        <p:nvPicPr>
          <p:cNvPr id="240" name="Google Shape;240;p18"/>
          <p:cNvPicPr preferRelativeResize="0"/>
          <p:nvPr/>
        </p:nvPicPr>
        <p:blipFill rotWithShape="1">
          <a:blip r:embed="rId3">
            <a:alphaModFix/>
          </a:blip>
          <a:srcRect b="0" l="0" r="0" t="0"/>
          <a:stretch/>
        </p:blipFill>
        <p:spPr>
          <a:xfrm>
            <a:off x="820720" y="1900301"/>
            <a:ext cx="316964" cy="244927"/>
          </a:xfrm>
          <a:prstGeom prst="rect">
            <a:avLst/>
          </a:prstGeom>
          <a:noFill/>
          <a:ln>
            <a:noFill/>
          </a:ln>
        </p:spPr>
      </p:pic>
      <p:pic>
        <p:nvPicPr>
          <p:cNvPr id="241" name="Google Shape;241;p18"/>
          <p:cNvPicPr preferRelativeResize="0"/>
          <p:nvPr/>
        </p:nvPicPr>
        <p:blipFill rotWithShape="1">
          <a:blip r:embed="rId3">
            <a:alphaModFix/>
          </a:blip>
          <a:srcRect b="0" l="0" r="0" t="0"/>
          <a:stretch/>
        </p:blipFill>
        <p:spPr>
          <a:xfrm>
            <a:off x="826802" y="2592316"/>
            <a:ext cx="316964" cy="244927"/>
          </a:xfrm>
          <a:prstGeom prst="rect">
            <a:avLst/>
          </a:prstGeom>
          <a:noFill/>
          <a:ln>
            <a:noFill/>
          </a:ln>
        </p:spPr>
      </p:pic>
      <p:pic>
        <p:nvPicPr>
          <p:cNvPr id="242" name="Google Shape;242;p18"/>
          <p:cNvPicPr preferRelativeResize="0"/>
          <p:nvPr/>
        </p:nvPicPr>
        <p:blipFill rotWithShape="1">
          <a:blip r:embed="rId3">
            <a:alphaModFix/>
          </a:blip>
          <a:srcRect b="0" l="0" r="0" t="0"/>
          <a:stretch/>
        </p:blipFill>
        <p:spPr>
          <a:xfrm>
            <a:off x="820720" y="3864055"/>
            <a:ext cx="316964" cy="244927"/>
          </a:xfrm>
          <a:prstGeom prst="rect">
            <a:avLst/>
          </a:prstGeom>
          <a:noFill/>
          <a:ln>
            <a:noFill/>
          </a:ln>
        </p:spPr>
      </p:pic>
      <p:pic>
        <p:nvPicPr>
          <p:cNvPr descr="Afbeelding met tekst, teken&#10;&#10;Automatisch gegenereerde beschrijving" id="243" name="Google Shape;243;p18"/>
          <p:cNvPicPr preferRelativeResize="0"/>
          <p:nvPr/>
        </p:nvPicPr>
        <p:blipFill rotWithShape="1">
          <a:blip r:embed="rId4">
            <a:alphaModFix/>
          </a:blip>
          <a:srcRect b="0" l="0" r="0" t="0"/>
          <a:stretch/>
        </p:blipFill>
        <p:spPr>
          <a:xfrm>
            <a:off x="9797177" y="2587749"/>
            <a:ext cx="1682496" cy="168249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7" name="Shape 247"/>
        <p:cNvGrpSpPr/>
        <p:nvPr/>
      </p:nvGrpSpPr>
      <p:grpSpPr>
        <a:xfrm>
          <a:off x="0" y="0"/>
          <a:ext cx="0" cy="0"/>
          <a:chOff x="0" y="0"/>
          <a:chExt cx="0" cy="0"/>
        </a:xfrm>
      </p:grpSpPr>
      <p:sp>
        <p:nvSpPr>
          <p:cNvPr id="248" name="Google Shape;248;p19"/>
          <p:cNvSpPr/>
          <p:nvPr/>
        </p:nvSpPr>
        <p:spPr>
          <a:xfrm>
            <a:off x="347190" y="1216120"/>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249" name="Google Shape;249;p19"/>
          <p:cNvSpPr/>
          <p:nvPr/>
        </p:nvSpPr>
        <p:spPr>
          <a:xfrm>
            <a:off x="9384438" y="1199582"/>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250" name="Google Shape;250;p19"/>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None/>
            </a:pPr>
            <a:r>
              <a:rPr b="0" i="0" lang="en-US" sz="4000" u="none" cap="none" strike="noStrike">
                <a:solidFill>
                  <a:srgbClr val="203F7B"/>
                </a:solidFill>
                <a:latin typeface="Nunito Sans"/>
                <a:ea typeface="Nunito Sans"/>
                <a:cs typeface="Nunito Sans"/>
                <a:sym typeface="Nunito Sans"/>
              </a:rPr>
              <a:t>In which behavior do you want to grow further?</a:t>
            </a:r>
            <a:endParaRPr b="0" i="0" sz="1200" u="none" cap="none" strike="noStrike">
              <a:solidFill>
                <a:srgbClr val="203F7B"/>
              </a:solidFill>
              <a:latin typeface="Arial"/>
              <a:ea typeface="Arial"/>
              <a:cs typeface="Arial"/>
              <a:sym typeface="Arial"/>
            </a:endParaRPr>
          </a:p>
        </p:txBody>
      </p:sp>
      <p:sp>
        <p:nvSpPr>
          <p:cNvPr id="251" name="Google Shape;251;p19"/>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52" name="Google Shape;252;p19"/>
          <p:cNvSpPr/>
          <p:nvPr/>
        </p:nvSpPr>
        <p:spPr>
          <a:xfrm>
            <a:off x="1252977" y="1620550"/>
            <a:ext cx="6635400" cy="38607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Emphasize the common goal</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Set priorities</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Ask for the ideas of the other</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Support the other and think along</a:t>
            </a:r>
            <a:endParaRPr/>
          </a:p>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Make differences of opinion negotiable</a:t>
            </a:r>
            <a:endParaRPr b="0" i="0" sz="1400" u="none" cap="none" strike="noStrike">
              <a:latin typeface="Arial"/>
              <a:ea typeface="Arial"/>
              <a:cs typeface="Arial"/>
              <a:sym typeface="Arial"/>
            </a:endParaRPr>
          </a:p>
        </p:txBody>
      </p:sp>
      <p:pic>
        <p:nvPicPr>
          <p:cNvPr id="253" name="Google Shape;253;p19"/>
          <p:cNvPicPr preferRelativeResize="0"/>
          <p:nvPr/>
        </p:nvPicPr>
        <p:blipFill rotWithShape="1">
          <a:blip r:embed="rId3">
            <a:alphaModFix/>
          </a:blip>
          <a:srcRect b="0" l="0" r="0" t="0"/>
          <a:stretch/>
        </p:blipFill>
        <p:spPr>
          <a:xfrm>
            <a:off x="826802" y="1935078"/>
            <a:ext cx="316964" cy="244927"/>
          </a:xfrm>
          <a:prstGeom prst="rect">
            <a:avLst/>
          </a:prstGeom>
          <a:noFill/>
          <a:ln>
            <a:noFill/>
          </a:ln>
        </p:spPr>
      </p:pic>
      <p:pic>
        <p:nvPicPr>
          <p:cNvPr id="254" name="Google Shape;254;p19"/>
          <p:cNvPicPr preferRelativeResize="0"/>
          <p:nvPr/>
        </p:nvPicPr>
        <p:blipFill rotWithShape="1">
          <a:blip r:embed="rId3">
            <a:alphaModFix/>
          </a:blip>
          <a:srcRect b="0" l="0" r="0" t="0"/>
          <a:stretch/>
        </p:blipFill>
        <p:spPr>
          <a:xfrm>
            <a:off x="818481" y="2589696"/>
            <a:ext cx="316964" cy="244927"/>
          </a:xfrm>
          <a:prstGeom prst="rect">
            <a:avLst/>
          </a:prstGeom>
          <a:noFill/>
          <a:ln>
            <a:noFill/>
          </a:ln>
        </p:spPr>
      </p:pic>
      <p:pic>
        <p:nvPicPr>
          <p:cNvPr id="255" name="Google Shape;255;p19"/>
          <p:cNvPicPr preferRelativeResize="0"/>
          <p:nvPr/>
        </p:nvPicPr>
        <p:blipFill rotWithShape="1">
          <a:blip r:embed="rId3">
            <a:alphaModFix/>
          </a:blip>
          <a:srcRect b="0" l="0" r="0" t="0"/>
          <a:stretch/>
        </p:blipFill>
        <p:spPr>
          <a:xfrm>
            <a:off x="818481" y="3244314"/>
            <a:ext cx="316964" cy="244927"/>
          </a:xfrm>
          <a:prstGeom prst="rect">
            <a:avLst/>
          </a:prstGeom>
          <a:noFill/>
          <a:ln>
            <a:noFill/>
          </a:ln>
        </p:spPr>
      </p:pic>
      <p:pic>
        <p:nvPicPr>
          <p:cNvPr id="256" name="Google Shape;256;p19"/>
          <p:cNvPicPr preferRelativeResize="0"/>
          <p:nvPr/>
        </p:nvPicPr>
        <p:blipFill rotWithShape="1">
          <a:blip r:embed="rId3">
            <a:alphaModFix/>
          </a:blip>
          <a:srcRect b="0" l="0" r="0" t="0"/>
          <a:stretch/>
        </p:blipFill>
        <p:spPr>
          <a:xfrm>
            <a:off x="826802" y="3875505"/>
            <a:ext cx="316964" cy="244927"/>
          </a:xfrm>
          <a:prstGeom prst="rect">
            <a:avLst/>
          </a:prstGeom>
          <a:noFill/>
          <a:ln>
            <a:noFill/>
          </a:ln>
        </p:spPr>
      </p:pic>
      <p:pic>
        <p:nvPicPr>
          <p:cNvPr id="257" name="Google Shape;257;p19"/>
          <p:cNvPicPr preferRelativeResize="0"/>
          <p:nvPr/>
        </p:nvPicPr>
        <p:blipFill rotWithShape="1">
          <a:blip r:embed="rId3">
            <a:alphaModFix/>
          </a:blip>
          <a:srcRect b="0" l="0" r="0" t="0"/>
          <a:stretch/>
        </p:blipFill>
        <p:spPr>
          <a:xfrm>
            <a:off x="826802" y="4492266"/>
            <a:ext cx="316964" cy="244927"/>
          </a:xfrm>
          <a:prstGeom prst="rect">
            <a:avLst/>
          </a:prstGeom>
          <a:noFill/>
          <a:ln>
            <a:noFill/>
          </a:ln>
        </p:spPr>
      </p:pic>
      <p:pic>
        <p:nvPicPr>
          <p:cNvPr id="258" name="Google Shape;258;p19"/>
          <p:cNvPicPr preferRelativeResize="0"/>
          <p:nvPr/>
        </p:nvPicPr>
        <p:blipFill rotWithShape="1">
          <a:blip r:embed="rId4">
            <a:alphaModFix/>
          </a:blip>
          <a:srcRect b="0" l="0" r="0" t="0"/>
          <a:stretch/>
        </p:blipFill>
        <p:spPr>
          <a:xfrm>
            <a:off x="9877145" y="2543265"/>
            <a:ext cx="1647050" cy="16470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3" name="Shape 263"/>
        <p:cNvGrpSpPr/>
        <p:nvPr/>
      </p:nvGrpSpPr>
      <p:grpSpPr>
        <a:xfrm>
          <a:off x="0" y="0"/>
          <a:ext cx="0" cy="0"/>
          <a:chOff x="0" y="0"/>
          <a:chExt cx="0" cy="0"/>
        </a:xfrm>
      </p:grpSpPr>
      <p:sp>
        <p:nvSpPr>
          <p:cNvPr id="264" name="Google Shape;264;p20"/>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265" name="Google Shape;265;p20"/>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266" name="Google Shape;266;p20"/>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US" sz="4200" u="none" cap="none" strike="noStrike">
                <a:solidFill>
                  <a:schemeClr val="lt1"/>
                </a:solidFill>
                <a:latin typeface="Nunito Sans"/>
                <a:ea typeface="Nunito Sans"/>
                <a:cs typeface="Nunito Sans"/>
                <a:sym typeface="Nunito Sans"/>
              </a:rPr>
              <a:t>Positive attitude</a:t>
            </a:r>
            <a:endParaRPr b="0" i="0" sz="4200" u="none" cap="none" strike="noStrike">
              <a:solidFill>
                <a:schemeClr val="dk1"/>
              </a:solidFill>
              <a:latin typeface="Nunito Sans"/>
              <a:ea typeface="Nunito Sans"/>
              <a:cs typeface="Nunito Sans"/>
              <a:sym typeface="Nunito Sans"/>
            </a:endParaRPr>
          </a:p>
        </p:txBody>
      </p:sp>
      <p:pic>
        <p:nvPicPr>
          <p:cNvPr id="267" name="Google Shape;267;p20"/>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1" name="Shape 271"/>
        <p:cNvGrpSpPr/>
        <p:nvPr/>
      </p:nvGrpSpPr>
      <p:grpSpPr>
        <a:xfrm>
          <a:off x="0" y="0"/>
          <a:ext cx="0" cy="0"/>
          <a:chOff x="0" y="0"/>
          <a:chExt cx="0" cy="0"/>
        </a:xfrm>
      </p:grpSpPr>
      <p:sp>
        <p:nvSpPr>
          <p:cNvPr id="272" name="Google Shape;272;p21"/>
          <p:cNvSpPr/>
          <p:nvPr/>
        </p:nvSpPr>
        <p:spPr>
          <a:xfrm>
            <a:off x="468144"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273" name="Google Shape;273;p21"/>
          <p:cNvSpPr/>
          <p:nvPr/>
        </p:nvSpPr>
        <p:spPr>
          <a:xfrm>
            <a:off x="468144" y="2976518"/>
            <a:ext cx="11334408"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274" name="Google Shape;274;p21"/>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2 minutes (individual) – 3 minutes (plenary)</a:t>
            </a:r>
            <a:endParaRPr b="0" i="0" sz="2800" u="none" cap="none" strike="noStrike">
              <a:latin typeface="Nunito Sans"/>
              <a:ea typeface="Nunito Sans"/>
              <a:cs typeface="Nunito Sans"/>
              <a:sym typeface="Nunito Sans"/>
            </a:endParaRPr>
          </a:p>
        </p:txBody>
      </p:sp>
      <p:pic>
        <p:nvPicPr>
          <p:cNvPr id="275" name="Google Shape;275;p21"/>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sp>
        <p:nvSpPr>
          <p:cNvPr id="276" name="Google Shape;276;p21"/>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77" name="Google Shape;277;p21"/>
          <p:cNvSpPr/>
          <p:nvPr/>
        </p:nvSpPr>
        <p:spPr>
          <a:xfrm>
            <a:off x="1267675" y="3346560"/>
            <a:ext cx="10569040"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What annoys you in everyday life?</a:t>
            </a:r>
            <a:endParaRPr b="0" i="0" sz="1400" u="none" cap="none" strike="noStrike">
              <a:latin typeface="Arial"/>
              <a:ea typeface="Arial"/>
              <a:cs typeface="Arial"/>
              <a:sym typeface="Arial"/>
            </a:endParaRPr>
          </a:p>
        </p:txBody>
      </p:sp>
      <p:sp>
        <p:nvSpPr>
          <p:cNvPr id="278" name="Google Shape;278;p21"/>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u="none" cap="none" strike="noStrike">
                <a:solidFill>
                  <a:srgbClr val="203F7B"/>
                </a:solidFill>
                <a:latin typeface="Nunito Sans"/>
                <a:ea typeface="Nunito Sans"/>
                <a:cs typeface="Nunito Sans"/>
                <a:sym typeface="Nunito Sans"/>
              </a:rPr>
              <a:t>Question 1</a:t>
            </a:r>
            <a:endParaRPr b="0" i="0" u="none" cap="none" strike="noStrike">
              <a:solidFill>
                <a:srgbClr val="203F7B"/>
              </a:solidFill>
            </a:endParaRPr>
          </a:p>
        </p:txBody>
      </p:sp>
      <p:pic>
        <p:nvPicPr>
          <p:cNvPr id="279" name="Google Shape;279;p21"/>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3" name="Shape 283"/>
        <p:cNvGrpSpPr/>
        <p:nvPr/>
      </p:nvGrpSpPr>
      <p:grpSpPr>
        <a:xfrm>
          <a:off x="0" y="0"/>
          <a:ext cx="0" cy="0"/>
          <a:chOff x="0" y="0"/>
          <a:chExt cx="0" cy="0"/>
        </a:xfrm>
      </p:grpSpPr>
      <p:sp>
        <p:nvSpPr>
          <p:cNvPr id="284" name="Google Shape;284;p22"/>
          <p:cNvSpPr/>
          <p:nvPr/>
        </p:nvSpPr>
        <p:spPr>
          <a:xfrm>
            <a:off x="468144"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285" name="Google Shape;285;p22"/>
          <p:cNvSpPr/>
          <p:nvPr/>
        </p:nvSpPr>
        <p:spPr>
          <a:xfrm>
            <a:off x="468144" y="2976518"/>
            <a:ext cx="11334408"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286" name="Google Shape;286;p22"/>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2 minutes (individual) – 3 minutes (plenary)</a:t>
            </a:r>
            <a:endParaRPr b="0" i="0" sz="2800" u="none" cap="none" strike="noStrike">
              <a:latin typeface="Nunito Sans"/>
              <a:ea typeface="Nunito Sans"/>
              <a:cs typeface="Nunito Sans"/>
              <a:sym typeface="Nunito Sans"/>
            </a:endParaRPr>
          </a:p>
        </p:txBody>
      </p:sp>
      <p:pic>
        <p:nvPicPr>
          <p:cNvPr id="287" name="Google Shape;287;p22"/>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sp>
        <p:nvSpPr>
          <p:cNvPr id="288" name="Google Shape;288;p22"/>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89" name="Google Shape;289;p22"/>
          <p:cNvSpPr/>
          <p:nvPr/>
        </p:nvSpPr>
        <p:spPr>
          <a:xfrm>
            <a:off x="1267675" y="3346560"/>
            <a:ext cx="10569040"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2800" u="none" cap="none" strike="noStrike">
                <a:latin typeface="Nunito Sans"/>
                <a:ea typeface="Nunito Sans"/>
                <a:cs typeface="Nunito Sans"/>
                <a:sym typeface="Nunito Sans"/>
              </a:rPr>
              <a:t>What makes you very happy in everyday life?</a:t>
            </a:r>
            <a:endParaRPr b="0" i="0" sz="1400" u="none" cap="none" strike="noStrike">
              <a:latin typeface="Arial"/>
              <a:ea typeface="Arial"/>
              <a:cs typeface="Arial"/>
              <a:sym typeface="Arial"/>
            </a:endParaRPr>
          </a:p>
        </p:txBody>
      </p:sp>
      <p:sp>
        <p:nvSpPr>
          <p:cNvPr id="290" name="Google Shape;290;p22"/>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u="none" cap="none" strike="noStrike">
                <a:solidFill>
                  <a:srgbClr val="203F7B"/>
                </a:solidFill>
                <a:latin typeface="Nunito Sans"/>
                <a:ea typeface="Nunito Sans"/>
                <a:cs typeface="Nunito Sans"/>
                <a:sym typeface="Nunito Sans"/>
              </a:rPr>
              <a:t>Question 2</a:t>
            </a:r>
            <a:endParaRPr b="0" i="0" u="none" cap="none" strike="noStrike">
              <a:solidFill>
                <a:srgbClr val="203F7B"/>
              </a:solidFill>
            </a:endParaRPr>
          </a:p>
        </p:txBody>
      </p:sp>
      <p:pic>
        <p:nvPicPr>
          <p:cNvPr id="291" name="Google Shape;291;p22"/>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6" name="Shape 296"/>
        <p:cNvGrpSpPr/>
        <p:nvPr/>
      </p:nvGrpSpPr>
      <p:grpSpPr>
        <a:xfrm>
          <a:off x="0" y="0"/>
          <a:ext cx="0" cy="0"/>
          <a:chOff x="0" y="0"/>
          <a:chExt cx="0" cy="0"/>
        </a:xfrm>
      </p:grpSpPr>
      <p:sp>
        <p:nvSpPr>
          <p:cNvPr id="297" name="Google Shape;297;p23"/>
          <p:cNvSpPr/>
          <p:nvPr/>
        </p:nvSpPr>
        <p:spPr>
          <a:xfrm>
            <a:off x="513990" y="1304420"/>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298" name="Google Shape;298;p23"/>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Positive Attitude</a:t>
            </a:r>
            <a:endParaRPr i="0" u="none" cap="none" strike="noStrike">
              <a:solidFill>
                <a:srgbClr val="203F7B"/>
              </a:solidFill>
            </a:endParaRPr>
          </a:p>
        </p:txBody>
      </p:sp>
      <p:sp>
        <p:nvSpPr>
          <p:cNvPr id="299" name="Google Shape;299;p23"/>
          <p:cNvSpPr/>
          <p:nvPr/>
        </p:nvSpPr>
        <p:spPr>
          <a:xfrm>
            <a:off x="1314915" y="1826584"/>
            <a:ext cx="6573491"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b="0" i="0" lang="en-US" sz="2100" u="none" cap="none" strike="noStrike">
                <a:latin typeface="Nunito Sans"/>
                <a:ea typeface="Nunito Sans"/>
                <a:cs typeface="Nunito Sans"/>
                <a:sym typeface="Nunito Sans"/>
              </a:rPr>
              <a:t>Negativit</a:t>
            </a:r>
            <a:r>
              <a:rPr lang="en-US" sz="2100">
                <a:latin typeface="Nunito Sans"/>
                <a:ea typeface="Nunito Sans"/>
                <a:cs typeface="Nunito Sans"/>
                <a:sym typeface="Nunito Sans"/>
              </a:rPr>
              <a:t>y is experienced more intense than postivity</a:t>
            </a:r>
            <a:endParaRPr b="0" i="0" sz="21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t/>
            </a:r>
            <a:endParaRPr b="0" i="0" sz="2100" u="none" cap="none" strike="noStrike">
              <a:solidFill>
                <a:srgbClr val="323232"/>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t/>
            </a:r>
            <a:endParaRPr b="0" i="0" sz="2100" u="none" cap="none" strike="noStrike">
              <a:solidFill>
                <a:srgbClr val="323232"/>
              </a:solidFill>
              <a:latin typeface="Nunito Sans"/>
              <a:ea typeface="Nunito Sans"/>
              <a:cs typeface="Nunito Sans"/>
              <a:sym typeface="Nunito Sans"/>
            </a:endParaRPr>
          </a:p>
        </p:txBody>
      </p:sp>
      <p:sp>
        <p:nvSpPr>
          <p:cNvPr id="300" name="Google Shape;300;p23"/>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301" name="Google Shape;301;p23"/>
          <p:cNvSpPr/>
          <p:nvPr/>
        </p:nvSpPr>
        <p:spPr>
          <a:xfrm>
            <a:off x="1314914" y="434485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100">
                <a:latin typeface="Nunito Sans"/>
                <a:ea typeface="Nunito Sans"/>
                <a:cs typeface="Nunito Sans"/>
                <a:sym typeface="Nunito Sans"/>
              </a:rPr>
              <a:t>A </a:t>
            </a:r>
            <a:r>
              <a:rPr b="0" i="0" lang="en-US" sz="2100" u="none" cap="none" strike="noStrike">
                <a:latin typeface="Nunito Sans"/>
                <a:ea typeface="Nunito Sans"/>
                <a:cs typeface="Nunito Sans"/>
                <a:sym typeface="Nunito Sans"/>
              </a:rPr>
              <a:t>P/N </a:t>
            </a:r>
            <a:r>
              <a:rPr lang="en-US" sz="2100">
                <a:latin typeface="Nunito Sans"/>
                <a:ea typeface="Nunito Sans"/>
                <a:cs typeface="Nunito Sans"/>
                <a:sym typeface="Nunito Sans"/>
              </a:rPr>
              <a:t>of </a:t>
            </a:r>
            <a:r>
              <a:rPr b="0" i="0" lang="en-US" sz="2100" u="none" cap="none" strike="noStrike">
                <a:latin typeface="Nunito Sans"/>
                <a:ea typeface="Nunito Sans"/>
                <a:cs typeface="Nunito Sans"/>
                <a:sym typeface="Nunito Sans"/>
              </a:rPr>
              <a:t>2:1 is </a:t>
            </a:r>
            <a:r>
              <a:rPr lang="en-US" sz="2100">
                <a:latin typeface="Nunito Sans"/>
                <a:ea typeface="Nunito Sans"/>
                <a:cs typeface="Nunito Sans"/>
                <a:sym typeface="Nunito Sans"/>
              </a:rPr>
              <a:t>most effective</a:t>
            </a:r>
            <a:endParaRPr b="0" i="0" sz="2100" u="none" cap="none" strike="noStrike">
              <a:latin typeface="Arial"/>
              <a:ea typeface="Arial"/>
              <a:cs typeface="Arial"/>
              <a:sym typeface="Arial"/>
            </a:endParaRPr>
          </a:p>
        </p:txBody>
      </p:sp>
      <p:sp>
        <p:nvSpPr>
          <p:cNvPr id="302" name="Google Shape;302;p23"/>
          <p:cNvSpPr/>
          <p:nvPr/>
        </p:nvSpPr>
        <p:spPr>
          <a:xfrm>
            <a:off x="9593126" y="1304420"/>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303" name="Google Shape;303;p23"/>
          <p:cNvSpPr/>
          <p:nvPr/>
        </p:nvSpPr>
        <p:spPr>
          <a:xfrm>
            <a:off x="1314914" y="3073252"/>
            <a:ext cx="6883648"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100">
                <a:latin typeface="Nunito Sans"/>
                <a:ea typeface="Nunito Sans"/>
                <a:cs typeface="Nunito Sans"/>
                <a:sym typeface="Nunito Sans"/>
              </a:rPr>
              <a:t>In many conversations a </a:t>
            </a:r>
            <a:r>
              <a:rPr b="0" i="0" lang="en-US" sz="2100" u="none" cap="none" strike="noStrike">
                <a:latin typeface="Nunito Sans"/>
                <a:ea typeface="Nunito Sans"/>
                <a:cs typeface="Nunito Sans"/>
                <a:sym typeface="Nunito Sans"/>
              </a:rPr>
              <a:t>P/N-ratio is </a:t>
            </a:r>
            <a:r>
              <a:rPr lang="en-US" sz="2100">
                <a:latin typeface="Nunito Sans"/>
                <a:ea typeface="Nunito Sans"/>
                <a:cs typeface="Nunito Sans"/>
                <a:sym typeface="Nunito Sans"/>
              </a:rPr>
              <a:t>1:2</a:t>
            </a:r>
            <a:endParaRPr b="0" i="0" sz="2100" u="none" cap="none" strike="noStrike">
              <a:latin typeface="Nunito Sans"/>
              <a:ea typeface="Nunito Sans"/>
              <a:cs typeface="Nunito Sans"/>
              <a:sym typeface="Nunito Sans"/>
            </a:endParaRPr>
          </a:p>
        </p:txBody>
      </p:sp>
      <p:pic>
        <p:nvPicPr>
          <p:cNvPr id="304" name="Google Shape;304;p23"/>
          <p:cNvPicPr preferRelativeResize="0"/>
          <p:nvPr/>
        </p:nvPicPr>
        <p:blipFill rotWithShape="1">
          <a:blip r:embed="rId3">
            <a:alphaModFix/>
          </a:blip>
          <a:srcRect b="0" l="0" r="0" t="0"/>
          <a:stretch/>
        </p:blipFill>
        <p:spPr>
          <a:xfrm>
            <a:off x="826802" y="1915829"/>
            <a:ext cx="316964" cy="244927"/>
          </a:xfrm>
          <a:prstGeom prst="rect">
            <a:avLst/>
          </a:prstGeom>
          <a:noFill/>
          <a:ln>
            <a:noFill/>
          </a:ln>
        </p:spPr>
      </p:pic>
      <p:pic>
        <p:nvPicPr>
          <p:cNvPr id="305" name="Google Shape;305;p23"/>
          <p:cNvPicPr preferRelativeResize="0"/>
          <p:nvPr/>
        </p:nvPicPr>
        <p:blipFill rotWithShape="1">
          <a:blip r:embed="rId3">
            <a:alphaModFix/>
          </a:blip>
          <a:srcRect b="0" l="0" r="0" t="0"/>
          <a:stretch/>
        </p:blipFill>
        <p:spPr>
          <a:xfrm>
            <a:off x="826802" y="4459031"/>
            <a:ext cx="316964" cy="244927"/>
          </a:xfrm>
          <a:prstGeom prst="rect">
            <a:avLst/>
          </a:prstGeom>
          <a:noFill/>
          <a:ln>
            <a:noFill/>
          </a:ln>
        </p:spPr>
      </p:pic>
      <p:pic>
        <p:nvPicPr>
          <p:cNvPr id="306" name="Google Shape;306;p23"/>
          <p:cNvPicPr preferRelativeResize="0"/>
          <p:nvPr/>
        </p:nvPicPr>
        <p:blipFill rotWithShape="1">
          <a:blip r:embed="rId3">
            <a:alphaModFix/>
          </a:blip>
          <a:srcRect b="0" l="0" r="0" t="0"/>
          <a:stretch/>
        </p:blipFill>
        <p:spPr>
          <a:xfrm>
            <a:off x="826802" y="3187430"/>
            <a:ext cx="316964" cy="244927"/>
          </a:xfrm>
          <a:prstGeom prst="rect">
            <a:avLst/>
          </a:prstGeom>
          <a:noFill/>
          <a:ln>
            <a:noFill/>
          </a:ln>
        </p:spPr>
      </p:pic>
      <p:pic>
        <p:nvPicPr>
          <p:cNvPr id="307" name="Google Shape;307;p23"/>
          <p:cNvPicPr preferRelativeResize="0"/>
          <p:nvPr/>
        </p:nvPicPr>
        <p:blipFill rotWithShape="1">
          <a:blip r:embed="rId4">
            <a:alphaModFix/>
          </a:blip>
          <a:srcRect b="0" l="0" r="0" t="0"/>
          <a:stretch/>
        </p:blipFill>
        <p:spPr>
          <a:xfrm>
            <a:off x="9878253" y="2857093"/>
            <a:ext cx="1673371" cy="148776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1" name="Shape 311"/>
        <p:cNvGrpSpPr/>
        <p:nvPr/>
      </p:nvGrpSpPr>
      <p:grpSpPr>
        <a:xfrm>
          <a:off x="0" y="0"/>
          <a:ext cx="0" cy="0"/>
          <a:chOff x="0" y="0"/>
          <a:chExt cx="0" cy="0"/>
        </a:xfrm>
      </p:grpSpPr>
      <p:sp>
        <p:nvSpPr>
          <p:cNvPr id="312" name="Google Shape;312;p24"/>
          <p:cNvSpPr/>
          <p:nvPr/>
        </p:nvSpPr>
        <p:spPr>
          <a:xfrm>
            <a:off x="347190" y="1216120"/>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313" name="Google Shape;313;p24"/>
          <p:cNvSpPr/>
          <p:nvPr/>
        </p:nvSpPr>
        <p:spPr>
          <a:xfrm>
            <a:off x="9498738" y="1216132"/>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314" name="Google Shape;314;p24"/>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In what behavior do you wish to grow?</a:t>
            </a:r>
            <a:endParaRPr b="0" i="0" sz="1400" u="none" cap="none" strike="noStrike">
              <a:solidFill>
                <a:srgbClr val="203F7B"/>
              </a:solidFill>
              <a:latin typeface="Arial"/>
              <a:ea typeface="Arial"/>
              <a:cs typeface="Arial"/>
              <a:sym typeface="Arial"/>
            </a:endParaRPr>
          </a:p>
        </p:txBody>
      </p:sp>
      <p:sp>
        <p:nvSpPr>
          <p:cNvPr id="315" name="Google Shape;315;p24"/>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16" name="Google Shape;316;p24"/>
          <p:cNvSpPr/>
          <p:nvPr/>
        </p:nvSpPr>
        <p:spPr>
          <a:xfrm>
            <a:off x="1252982" y="1620561"/>
            <a:ext cx="6932374"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Give </a:t>
            </a:r>
            <a:r>
              <a:rPr b="0" i="0" lang="en-US" sz="2800" u="none" cap="none" strike="noStrike">
                <a:latin typeface="Nunito Sans"/>
                <a:ea typeface="Nunito Sans"/>
                <a:cs typeface="Nunito Sans"/>
                <a:sym typeface="Nunito Sans"/>
              </a:rPr>
              <a:t>compliment</a:t>
            </a:r>
            <a:r>
              <a:rPr lang="en-US" sz="2800">
                <a:latin typeface="Nunito Sans"/>
                <a:ea typeface="Nunito Sans"/>
                <a:cs typeface="Nunito Sans"/>
                <a:sym typeface="Nunito Sans"/>
              </a:rPr>
              <a:t>s</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Name and celebrate successes</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Use </a:t>
            </a:r>
            <a:r>
              <a:rPr b="0" i="0" lang="en-US" sz="2800" u="none" cap="none" strike="noStrike">
                <a:latin typeface="Nunito Sans"/>
                <a:ea typeface="Nunito Sans"/>
                <a:cs typeface="Nunito Sans"/>
                <a:sym typeface="Nunito Sans"/>
              </a:rPr>
              <a:t>positive </a:t>
            </a:r>
            <a:r>
              <a:rPr lang="en-US" sz="2800">
                <a:latin typeface="Nunito Sans"/>
                <a:ea typeface="Nunito Sans"/>
                <a:cs typeface="Nunito Sans"/>
                <a:sym typeface="Nunito Sans"/>
              </a:rPr>
              <a:t>language</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Sp</a:t>
            </a:r>
            <a:r>
              <a:rPr lang="en-US" sz="2800">
                <a:latin typeface="Nunito Sans"/>
                <a:ea typeface="Nunito Sans"/>
                <a:cs typeface="Nunito Sans"/>
                <a:sym typeface="Nunito Sans"/>
              </a:rPr>
              <a:t>eak positively about the other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Create a </a:t>
            </a:r>
            <a:r>
              <a:rPr b="0" i="0" lang="en-US" sz="2800" u="none" cap="none" strike="noStrike">
                <a:latin typeface="Nunito Sans"/>
                <a:ea typeface="Nunito Sans"/>
                <a:cs typeface="Nunito Sans"/>
                <a:sym typeface="Nunito Sans"/>
              </a:rPr>
              <a:t>positive </a:t>
            </a:r>
            <a:r>
              <a:rPr lang="en-US" sz="2800">
                <a:latin typeface="Nunito Sans"/>
                <a:ea typeface="Nunito Sans"/>
                <a:cs typeface="Nunito Sans"/>
                <a:sym typeface="Nunito Sans"/>
              </a:rPr>
              <a:t>atmosphere</a:t>
            </a:r>
            <a:endParaRPr b="0" i="0" sz="1400" u="none" cap="none" strike="noStrike">
              <a:latin typeface="Arial"/>
              <a:ea typeface="Arial"/>
              <a:cs typeface="Arial"/>
              <a:sym typeface="Arial"/>
            </a:endParaRPr>
          </a:p>
        </p:txBody>
      </p:sp>
      <p:pic>
        <p:nvPicPr>
          <p:cNvPr id="317" name="Google Shape;317;p24"/>
          <p:cNvPicPr preferRelativeResize="0"/>
          <p:nvPr/>
        </p:nvPicPr>
        <p:blipFill rotWithShape="1">
          <a:blip r:embed="rId3">
            <a:alphaModFix/>
          </a:blip>
          <a:srcRect b="0" l="0" r="0" t="0"/>
          <a:stretch/>
        </p:blipFill>
        <p:spPr>
          <a:xfrm>
            <a:off x="826802" y="1935078"/>
            <a:ext cx="316964" cy="244927"/>
          </a:xfrm>
          <a:prstGeom prst="rect">
            <a:avLst/>
          </a:prstGeom>
          <a:noFill/>
          <a:ln>
            <a:noFill/>
          </a:ln>
        </p:spPr>
      </p:pic>
      <p:pic>
        <p:nvPicPr>
          <p:cNvPr id="318" name="Google Shape;318;p24"/>
          <p:cNvPicPr preferRelativeResize="0"/>
          <p:nvPr/>
        </p:nvPicPr>
        <p:blipFill rotWithShape="1">
          <a:blip r:embed="rId3">
            <a:alphaModFix/>
          </a:blip>
          <a:srcRect b="0" l="0" r="0" t="0"/>
          <a:stretch/>
        </p:blipFill>
        <p:spPr>
          <a:xfrm>
            <a:off x="818481" y="2589696"/>
            <a:ext cx="316964" cy="244927"/>
          </a:xfrm>
          <a:prstGeom prst="rect">
            <a:avLst/>
          </a:prstGeom>
          <a:noFill/>
          <a:ln>
            <a:noFill/>
          </a:ln>
        </p:spPr>
      </p:pic>
      <p:pic>
        <p:nvPicPr>
          <p:cNvPr id="319" name="Google Shape;319;p24"/>
          <p:cNvPicPr preferRelativeResize="0"/>
          <p:nvPr/>
        </p:nvPicPr>
        <p:blipFill rotWithShape="1">
          <a:blip r:embed="rId3">
            <a:alphaModFix/>
          </a:blip>
          <a:srcRect b="0" l="0" r="0" t="0"/>
          <a:stretch/>
        </p:blipFill>
        <p:spPr>
          <a:xfrm>
            <a:off x="818481" y="3244314"/>
            <a:ext cx="316964" cy="244927"/>
          </a:xfrm>
          <a:prstGeom prst="rect">
            <a:avLst/>
          </a:prstGeom>
          <a:noFill/>
          <a:ln>
            <a:noFill/>
          </a:ln>
        </p:spPr>
      </p:pic>
      <p:pic>
        <p:nvPicPr>
          <p:cNvPr id="320" name="Google Shape;320;p24"/>
          <p:cNvPicPr preferRelativeResize="0"/>
          <p:nvPr/>
        </p:nvPicPr>
        <p:blipFill rotWithShape="1">
          <a:blip r:embed="rId3">
            <a:alphaModFix/>
          </a:blip>
          <a:srcRect b="0" l="0" r="0" t="0"/>
          <a:stretch/>
        </p:blipFill>
        <p:spPr>
          <a:xfrm>
            <a:off x="826802" y="3875505"/>
            <a:ext cx="316964" cy="244927"/>
          </a:xfrm>
          <a:prstGeom prst="rect">
            <a:avLst/>
          </a:prstGeom>
          <a:noFill/>
          <a:ln>
            <a:noFill/>
          </a:ln>
        </p:spPr>
      </p:pic>
      <p:pic>
        <p:nvPicPr>
          <p:cNvPr id="321" name="Google Shape;321;p24"/>
          <p:cNvPicPr preferRelativeResize="0"/>
          <p:nvPr/>
        </p:nvPicPr>
        <p:blipFill rotWithShape="1">
          <a:blip r:embed="rId3">
            <a:alphaModFix/>
          </a:blip>
          <a:srcRect b="0" l="0" r="0" t="0"/>
          <a:stretch/>
        </p:blipFill>
        <p:spPr>
          <a:xfrm>
            <a:off x="826802" y="4492266"/>
            <a:ext cx="316964" cy="244927"/>
          </a:xfrm>
          <a:prstGeom prst="rect">
            <a:avLst/>
          </a:prstGeom>
          <a:noFill/>
          <a:ln>
            <a:noFill/>
          </a:ln>
        </p:spPr>
      </p:pic>
      <p:pic>
        <p:nvPicPr>
          <p:cNvPr id="322" name="Google Shape;322;p24"/>
          <p:cNvPicPr preferRelativeResize="0"/>
          <p:nvPr/>
        </p:nvPicPr>
        <p:blipFill rotWithShape="1">
          <a:blip r:embed="rId4">
            <a:alphaModFix/>
          </a:blip>
          <a:srcRect b="0" l="0" r="0" t="0"/>
          <a:stretch/>
        </p:blipFill>
        <p:spPr>
          <a:xfrm>
            <a:off x="9948570" y="2605465"/>
            <a:ext cx="1647050" cy="16470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7" name="Shape 327"/>
        <p:cNvGrpSpPr/>
        <p:nvPr/>
      </p:nvGrpSpPr>
      <p:grpSpPr>
        <a:xfrm>
          <a:off x="0" y="0"/>
          <a:ext cx="0" cy="0"/>
          <a:chOff x="0" y="0"/>
          <a:chExt cx="0" cy="0"/>
        </a:xfrm>
      </p:grpSpPr>
      <p:sp>
        <p:nvSpPr>
          <p:cNvPr id="328" name="Google Shape;328;p25"/>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329" name="Google Shape;329;p25"/>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330" name="Google Shape;330;p25"/>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Truly Listen</a:t>
            </a:r>
            <a:endParaRPr b="0" i="0" sz="4200" u="none" cap="none" strike="noStrike">
              <a:solidFill>
                <a:schemeClr val="dk1"/>
              </a:solidFill>
              <a:latin typeface="Nunito Sans"/>
              <a:ea typeface="Nunito Sans"/>
              <a:cs typeface="Nunito Sans"/>
              <a:sym typeface="Nunito Sans"/>
            </a:endParaRPr>
          </a:p>
        </p:txBody>
      </p:sp>
      <p:pic>
        <p:nvPicPr>
          <p:cNvPr id="331" name="Google Shape;331;p25"/>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5" name="Shape 335"/>
        <p:cNvGrpSpPr/>
        <p:nvPr/>
      </p:nvGrpSpPr>
      <p:grpSpPr>
        <a:xfrm>
          <a:off x="0" y="0"/>
          <a:ext cx="0" cy="0"/>
          <a:chOff x="0" y="0"/>
          <a:chExt cx="0" cy="0"/>
        </a:xfrm>
      </p:grpSpPr>
      <p:sp>
        <p:nvSpPr>
          <p:cNvPr id="336" name="Google Shape;336;p26"/>
          <p:cNvSpPr/>
          <p:nvPr/>
        </p:nvSpPr>
        <p:spPr>
          <a:xfrm>
            <a:off x="468144"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337" name="Google Shape;337;p26"/>
          <p:cNvSpPr/>
          <p:nvPr/>
        </p:nvSpPr>
        <p:spPr>
          <a:xfrm>
            <a:off x="468144" y="2976518"/>
            <a:ext cx="11334408"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338" name="Google Shape;338;p26"/>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5 minutes (plenary)</a:t>
            </a:r>
            <a:endParaRPr b="0" i="0" sz="2800" u="none" cap="none" strike="noStrike">
              <a:latin typeface="Nunito Sans"/>
              <a:ea typeface="Nunito Sans"/>
              <a:cs typeface="Nunito Sans"/>
              <a:sym typeface="Nunito Sans"/>
            </a:endParaRPr>
          </a:p>
        </p:txBody>
      </p:sp>
      <p:sp>
        <p:nvSpPr>
          <p:cNvPr id="339" name="Google Shape;339;p26"/>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40" name="Google Shape;340;p26"/>
          <p:cNvSpPr/>
          <p:nvPr/>
        </p:nvSpPr>
        <p:spPr>
          <a:xfrm>
            <a:off x="1267675" y="3346553"/>
            <a:ext cx="10569000" cy="23496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Rol</a:t>
            </a:r>
            <a:r>
              <a:rPr lang="en-US" sz="2800">
                <a:latin typeface="Nunito Sans"/>
                <a:ea typeface="Nunito Sans"/>
                <a:cs typeface="Nunito Sans"/>
                <a:sym typeface="Nunito Sans"/>
              </a:rPr>
              <a:t>eplay</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Who went on holiday in the Netherlands last summ</a:t>
            </a:r>
            <a:r>
              <a:rPr lang="en-US" sz="2800">
                <a:latin typeface="Nunito Sans"/>
                <a:ea typeface="Nunito Sans"/>
                <a:cs typeface="Nunito Sans"/>
                <a:sym typeface="Nunito Sans"/>
              </a:rPr>
              <a:t>er?</a:t>
            </a:r>
            <a:r>
              <a:rPr b="0" i="0" lang="en-US" sz="2800" u="none" cap="none" strike="noStrike">
                <a:latin typeface="Nunito Sans"/>
                <a:ea typeface="Nunito Sans"/>
                <a:cs typeface="Nunito Sans"/>
                <a:sym typeface="Nunito Sans"/>
              </a:rPr>
              <a:t>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W</a:t>
            </a:r>
            <a:r>
              <a:rPr lang="en-US" sz="2800">
                <a:latin typeface="Nunito Sans"/>
                <a:ea typeface="Nunito Sans"/>
                <a:cs typeface="Nunito Sans"/>
                <a:sym typeface="Nunito Sans"/>
              </a:rPr>
              <a:t>here have you been and how did you experience it</a:t>
            </a:r>
            <a:r>
              <a:rPr b="0" i="0" lang="en-US" sz="2800" u="none" cap="none" strike="noStrike">
                <a:latin typeface="Nunito Sans"/>
                <a:ea typeface="Nunito Sans"/>
                <a:cs typeface="Nunito Sans"/>
                <a:sym typeface="Nunito Sans"/>
              </a:rPr>
              <a:t>? </a:t>
            </a:r>
            <a:endParaRPr b="0" i="0" sz="2800" u="none" cap="none" strike="noStrike">
              <a:latin typeface="Nunito Sans"/>
              <a:ea typeface="Nunito Sans"/>
              <a:cs typeface="Nunito Sans"/>
              <a:sym typeface="Nunito Sans"/>
            </a:endParaRPr>
          </a:p>
        </p:txBody>
      </p:sp>
      <p:sp>
        <p:nvSpPr>
          <p:cNvPr id="341" name="Google Shape;341;p26"/>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u="none" cap="none" strike="noStrike">
                <a:solidFill>
                  <a:srgbClr val="203F7B"/>
                </a:solidFill>
                <a:latin typeface="Nunito Sans"/>
                <a:ea typeface="Nunito Sans"/>
                <a:cs typeface="Nunito Sans"/>
                <a:sym typeface="Nunito Sans"/>
              </a:rPr>
              <a:t>L</a:t>
            </a:r>
            <a:r>
              <a:rPr lang="en-US">
                <a:solidFill>
                  <a:srgbClr val="203F7B"/>
                </a:solidFill>
                <a:latin typeface="Nunito Sans"/>
                <a:ea typeface="Nunito Sans"/>
                <a:cs typeface="Nunito Sans"/>
                <a:sym typeface="Nunito Sans"/>
              </a:rPr>
              <a:t>istening</a:t>
            </a:r>
            <a:endParaRPr b="0" i="0" u="none" cap="none" strike="noStrike">
              <a:solidFill>
                <a:srgbClr val="203F7B"/>
              </a:solidFill>
            </a:endParaRPr>
          </a:p>
        </p:txBody>
      </p:sp>
      <p:pic>
        <p:nvPicPr>
          <p:cNvPr id="342" name="Google Shape;342;p26"/>
          <p:cNvPicPr preferRelativeResize="0"/>
          <p:nvPr/>
        </p:nvPicPr>
        <p:blipFill rotWithShape="1">
          <a:blip r:embed="rId3">
            <a:alphaModFix/>
          </a:blip>
          <a:srcRect b="0" l="0" r="0" t="0"/>
          <a:stretch/>
        </p:blipFill>
        <p:spPr>
          <a:xfrm>
            <a:off x="735498" y="4148224"/>
            <a:ext cx="447277" cy="447277"/>
          </a:xfrm>
          <a:prstGeom prst="rect">
            <a:avLst/>
          </a:prstGeom>
          <a:noFill/>
          <a:ln>
            <a:noFill/>
          </a:ln>
        </p:spPr>
      </p:pic>
      <p:pic>
        <p:nvPicPr>
          <p:cNvPr id="343" name="Google Shape;343;p26"/>
          <p:cNvPicPr preferRelativeResize="0"/>
          <p:nvPr/>
        </p:nvPicPr>
        <p:blipFill rotWithShape="1">
          <a:blip r:embed="rId3">
            <a:alphaModFix/>
          </a:blip>
          <a:srcRect b="0" l="0" r="0" t="0"/>
          <a:stretch/>
        </p:blipFill>
        <p:spPr>
          <a:xfrm>
            <a:off x="735497" y="4770653"/>
            <a:ext cx="447277" cy="447277"/>
          </a:xfrm>
          <a:prstGeom prst="rect">
            <a:avLst/>
          </a:prstGeom>
          <a:noFill/>
          <a:ln>
            <a:noFill/>
          </a:ln>
        </p:spPr>
      </p:pic>
      <p:pic>
        <p:nvPicPr>
          <p:cNvPr id="344" name="Google Shape;344;p26"/>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9" name="Shape 349"/>
        <p:cNvGrpSpPr/>
        <p:nvPr/>
      </p:nvGrpSpPr>
      <p:grpSpPr>
        <a:xfrm>
          <a:off x="0" y="0"/>
          <a:ext cx="0" cy="0"/>
          <a:chOff x="0" y="0"/>
          <a:chExt cx="0" cy="0"/>
        </a:xfrm>
      </p:grpSpPr>
      <p:sp>
        <p:nvSpPr>
          <p:cNvPr id="350" name="Google Shape;350;p27"/>
          <p:cNvSpPr/>
          <p:nvPr/>
        </p:nvSpPr>
        <p:spPr>
          <a:xfrm>
            <a:off x="347190" y="1216120"/>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351" name="Google Shape;351;p27"/>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Listening Position</a:t>
            </a:r>
            <a:endParaRPr b="0" i="0" u="none" cap="none" strike="noStrike">
              <a:solidFill>
                <a:srgbClr val="203F7B"/>
              </a:solidFill>
            </a:endParaRPr>
          </a:p>
        </p:txBody>
      </p:sp>
      <p:sp>
        <p:nvSpPr>
          <p:cNvPr id="352" name="Google Shape;352;p27"/>
          <p:cNvSpPr/>
          <p:nvPr/>
        </p:nvSpPr>
        <p:spPr>
          <a:xfrm>
            <a:off x="1314915" y="1826584"/>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Me</a:t>
            </a:r>
            <a:r>
              <a:rPr b="0" i="0" lang="en-US" sz="2800" u="none" cap="none" strike="noStrike">
                <a:latin typeface="Nunito Sans"/>
                <a:ea typeface="Nunito Sans"/>
                <a:cs typeface="Nunito Sans"/>
                <a:sym typeface="Nunito Sans"/>
              </a:rPr>
              <a:t>: </a:t>
            </a:r>
            <a:r>
              <a:rPr b="0" i="0" lang="en-US" sz="2800" u="none" cap="none" strike="noStrike">
                <a:latin typeface="Nunito Sans"/>
                <a:ea typeface="Nunito Sans"/>
                <a:cs typeface="Nunito Sans"/>
                <a:sym typeface="Nunito Sans"/>
              </a:rPr>
              <a:t>w</a:t>
            </a:r>
            <a:r>
              <a:rPr lang="en-US" sz="2800">
                <a:latin typeface="Nunito Sans"/>
                <a:ea typeface="Nunito Sans"/>
                <a:cs typeface="Nunito Sans"/>
                <a:sym typeface="Nunito Sans"/>
              </a:rPr>
              <a:t>hat do I think of this</a:t>
            </a:r>
            <a:r>
              <a:rPr b="0" i="0" lang="en-US" sz="28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323232"/>
              </a:solidFill>
              <a:latin typeface="Nunito Sans"/>
              <a:ea typeface="Nunito Sans"/>
              <a:cs typeface="Nunito Sans"/>
              <a:sym typeface="Nunito Sans"/>
            </a:endParaRPr>
          </a:p>
        </p:txBody>
      </p:sp>
      <p:sp>
        <p:nvSpPr>
          <p:cNvPr id="353" name="Google Shape;353;p27"/>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354" name="Google Shape;354;p27"/>
          <p:cNvSpPr/>
          <p:nvPr/>
        </p:nvSpPr>
        <p:spPr>
          <a:xfrm>
            <a:off x="9484438" y="1234532"/>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355" name="Google Shape;355;p27"/>
          <p:cNvSpPr/>
          <p:nvPr/>
        </p:nvSpPr>
        <p:spPr>
          <a:xfrm>
            <a:off x="1314914" y="3073252"/>
            <a:ext cx="6573492"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You</a:t>
            </a:r>
            <a:r>
              <a:rPr b="0" i="0" lang="en-US" sz="2800" u="none" cap="none" strike="noStrike">
                <a:latin typeface="Nunito Sans"/>
                <a:ea typeface="Nunito Sans"/>
                <a:cs typeface="Nunito Sans"/>
                <a:sym typeface="Nunito Sans"/>
              </a:rPr>
              <a:t>: w</a:t>
            </a:r>
            <a:r>
              <a:rPr lang="en-US" sz="2800">
                <a:latin typeface="Nunito Sans"/>
                <a:ea typeface="Nunito Sans"/>
                <a:cs typeface="Nunito Sans"/>
                <a:sym typeface="Nunito Sans"/>
              </a:rPr>
              <a:t>hat do you mean, precisely</a:t>
            </a:r>
            <a:r>
              <a:rPr b="0" i="0" lang="en-US" sz="28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p:txBody>
      </p:sp>
      <p:sp>
        <p:nvSpPr>
          <p:cNvPr id="356" name="Google Shape;356;p27"/>
          <p:cNvSpPr txBox="1"/>
          <p:nvPr/>
        </p:nvSpPr>
        <p:spPr>
          <a:xfrm>
            <a:off x="657347" y="1808296"/>
            <a:ext cx="532624" cy="697627"/>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0073AC"/>
                </a:solidFill>
                <a:latin typeface="Nunito Sans"/>
                <a:ea typeface="Nunito Sans"/>
                <a:cs typeface="Nunito Sans"/>
                <a:sym typeface="Nunito Sans"/>
              </a:rPr>
              <a:t>1</a:t>
            </a:r>
            <a:endParaRPr b="0" i="0" sz="3000" u="none" cap="none" strike="noStrike">
              <a:solidFill>
                <a:schemeClr val="lt1"/>
              </a:solidFill>
              <a:latin typeface="Calibri"/>
              <a:ea typeface="Calibri"/>
              <a:cs typeface="Calibri"/>
              <a:sym typeface="Calibri"/>
            </a:endParaRPr>
          </a:p>
        </p:txBody>
      </p:sp>
      <p:sp>
        <p:nvSpPr>
          <p:cNvPr id="357" name="Google Shape;357;p27"/>
          <p:cNvSpPr txBox="1"/>
          <p:nvPr/>
        </p:nvSpPr>
        <p:spPr>
          <a:xfrm>
            <a:off x="657347" y="3052918"/>
            <a:ext cx="532624" cy="697627"/>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0073AC"/>
                </a:solidFill>
                <a:latin typeface="Nunito Sans"/>
                <a:ea typeface="Nunito Sans"/>
                <a:cs typeface="Nunito Sans"/>
                <a:sym typeface="Nunito Sans"/>
              </a:rPr>
              <a:t>2</a:t>
            </a:r>
            <a:endParaRPr b="0" i="0" sz="3000" u="none" cap="none" strike="noStrike">
              <a:solidFill>
                <a:schemeClr val="lt1"/>
              </a:solidFill>
              <a:latin typeface="Calibri"/>
              <a:ea typeface="Calibri"/>
              <a:cs typeface="Calibri"/>
              <a:sym typeface="Calibri"/>
            </a:endParaRPr>
          </a:p>
        </p:txBody>
      </p:sp>
      <p:pic>
        <p:nvPicPr>
          <p:cNvPr id="358" name="Google Shape;358;p27"/>
          <p:cNvPicPr preferRelativeResize="0"/>
          <p:nvPr/>
        </p:nvPicPr>
        <p:blipFill rotWithShape="1">
          <a:blip r:embed="rId3">
            <a:alphaModFix/>
          </a:blip>
          <a:srcRect b="29" l="0" r="0" t="19"/>
          <a:stretch/>
        </p:blipFill>
        <p:spPr>
          <a:xfrm>
            <a:off x="10100307" y="3004688"/>
            <a:ext cx="1486426" cy="115610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2" name="Shape 362"/>
        <p:cNvGrpSpPr/>
        <p:nvPr/>
      </p:nvGrpSpPr>
      <p:grpSpPr>
        <a:xfrm>
          <a:off x="0" y="0"/>
          <a:ext cx="0" cy="0"/>
          <a:chOff x="0" y="0"/>
          <a:chExt cx="0" cy="0"/>
        </a:xfrm>
      </p:grpSpPr>
      <p:sp>
        <p:nvSpPr>
          <p:cNvPr id="363" name="Google Shape;363;p28"/>
          <p:cNvSpPr/>
          <p:nvPr/>
        </p:nvSpPr>
        <p:spPr>
          <a:xfrm>
            <a:off x="468144"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364" name="Google Shape;364;p28"/>
          <p:cNvSpPr/>
          <p:nvPr/>
        </p:nvSpPr>
        <p:spPr>
          <a:xfrm>
            <a:off x="468144" y="2976518"/>
            <a:ext cx="11334408"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365" name="Google Shape;365;p28"/>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5 minutes (plenary)</a:t>
            </a:r>
            <a:endParaRPr b="0" i="0" sz="2800" u="none" cap="none" strike="noStrike">
              <a:latin typeface="Nunito Sans"/>
              <a:ea typeface="Nunito Sans"/>
              <a:cs typeface="Nunito Sans"/>
              <a:sym typeface="Nunito Sans"/>
            </a:endParaRPr>
          </a:p>
        </p:txBody>
      </p:sp>
      <p:pic>
        <p:nvPicPr>
          <p:cNvPr id="366" name="Google Shape;366;p28"/>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sp>
        <p:nvSpPr>
          <p:cNvPr id="367" name="Google Shape;367;p28"/>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68" name="Google Shape;368;p28"/>
          <p:cNvSpPr/>
          <p:nvPr/>
        </p:nvSpPr>
        <p:spPr>
          <a:xfrm>
            <a:off x="1267675" y="3346560"/>
            <a:ext cx="10569000" cy="19386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What is characteristic </a:t>
            </a:r>
            <a:r>
              <a:rPr lang="en-US" sz="2800">
                <a:latin typeface="Nunito Sans"/>
                <a:ea typeface="Nunito Sans"/>
                <a:cs typeface="Nunito Sans"/>
                <a:sym typeface="Nunito Sans"/>
              </a:rPr>
              <a:t>of a </a:t>
            </a:r>
            <a:r>
              <a:rPr b="0" i="0" lang="en-US" sz="2800" u="none" cap="none" strike="noStrike">
                <a:latin typeface="Nunito Sans"/>
                <a:ea typeface="Nunito Sans"/>
                <a:cs typeface="Nunito Sans"/>
                <a:sym typeface="Nunito Sans"/>
              </a:rPr>
              <a:t>2</a:t>
            </a:r>
            <a:r>
              <a:rPr baseline="30000" lang="en-US" sz="2800">
                <a:latin typeface="Nunito Sans"/>
                <a:ea typeface="Nunito Sans"/>
                <a:cs typeface="Nunito Sans"/>
                <a:sym typeface="Nunito Sans"/>
              </a:rPr>
              <a:t>nd</a:t>
            </a:r>
            <a:r>
              <a:rPr b="0" i="0" lang="en-US" sz="2800" u="none" cap="none" strike="noStrike">
                <a:latin typeface="Nunito Sans"/>
                <a:ea typeface="Nunito Sans"/>
                <a:cs typeface="Nunito Sans"/>
                <a:sym typeface="Nunito Sans"/>
              </a:rPr>
              <a:t> l</a:t>
            </a:r>
            <a:r>
              <a:rPr lang="en-US" sz="2800">
                <a:latin typeface="Nunito Sans"/>
                <a:ea typeface="Nunito Sans"/>
                <a:cs typeface="Nunito Sans"/>
                <a:sym typeface="Nunito Sans"/>
              </a:rPr>
              <a:t>istening position listening</a:t>
            </a:r>
            <a:r>
              <a:rPr b="0" i="0" lang="en-US" sz="28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p:txBody>
      </p:sp>
      <p:sp>
        <p:nvSpPr>
          <p:cNvPr id="369" name="Google Shape;369;p28"/>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u="none" cap="none" strike="noStrike">
                <a:solidFill>
                  <a:srgbClr val="203F7B"/>
                </a:solidFill>
                <a:latin typeface="Nunito Sans"/>
                <a:ea typeface="Nunito Sans"/>
                <a:cs typeface="Nunito Sans"/>
                <a:sym typeface="Nunito Sans"/>
              </a:rPr>
              <a:t>L</a:t>
            </a:r>
            <a:r>
              <a:rPr b="0" i="0" lang="en-US" u="none" cap="none" strike="noStrike">
                <a:solidFill>
                  <a:srgbClr val="203F7B"/>
                </a:solidFill>
                <a:latin typeface="Nunito Sans"/>
                <a:ea typeface="Nunito Sans"/>
                <a:cs typeface="Nunito Sans"/>
                <a:sym typeface="Nunito Sans"/>
              </a:rPr>
              <a:t>ist</a:t>
            </a:r>
            <a:r>
              <a:rPr b="0" i="0" lang="en-US" u="none" cap="none" strike="noStrike">
                <a:solidFill>
                  <a:srgbClr val="203F7B"/>
                </a:solidFill>
                <a:latin typeface="Nunito Sans"/>
                <a:ea typeface="Nunito Sans"/>
                <a:cs typeface="Nunito Sans"/>
                <a:sym typeface="Nunito Sans"/>
              </a:rPr>
              <a:t>ening </a:t>
            </a:r>
            <a:r>
              <a:rPr lang="en-US">
                <a:solidFill>
                  <a:srgbClr val="203F7B"/>
                </a:solidFill>
                <a:latin typeface="Nunito Sans"/>
                <a:ea typeface="Nunito Sans"/>
                <a:cs typeface="Nunito Sans"/>
                <a:sym typeface="Nunito Sans"/>
              </a:rPr>
              <a:t>behavior</a:t>
            </a:r>
            <a:endParaRPr b="0" i="0" u="none" cap="none" strike="noStrike">
              <a:solidFill>
                <a:srgbClr val="203F7B"/>
              </a:solidFill>
            </a:endParaRPr>
          </a:p>
        </p:txBody>
      </p:sp>
      <p:pic>
        <p:nvPicPr>
          <p:cNvPr id="370" name="Google Shape;370;p28"/>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5" name="Shape 375"/>
        <p:cNvGrpSpPr/>
        <p:nvPr/>
      </p:nvGrpSpPr>
      <p:grpSpPr>
        <a:xfrm>
          <a:off x="0" y="0"/>
          <a:ext cx="0" cy="0"/>
          <a:chOff x="0" y="0"/>
          <a:chExt cx="0" cy="0"/>
        </a:xfrm>
      </p:grpSpPr>
      <p:sp>
        <p:nvSpPr>
          <p:cNvPr id="376" name="Google Shape;376;p29"/>
          <p:cNvSpPr/>
          <p:nvPr/>
        </p:nvSpPr>
        <p:spPr>
          <a:xfrm>
            <a:off x="468143" y="1215456"/>
            <a:ext cx="11334408" cy="462490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377" name="Google Shape;377;p29"/>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rtl="0" algn="ctr">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Listening behavior</a:t>
            </a:r>
            <a:endParaRPr>
              <a:solidFill>
                <a:srgbClr val="203F7B"/>
              </a:solidFill>
            </a:endParaRPr>
          </a:p>
          <a:p>
            <a:pPr indent="0" lvl="0" marL="0" marR="0" rtl="0" algn="ctr">
              <a:lnSpc>
                <a:spcPct val="90000"/>
              </a:lnSpc>
              <a:spcBef>
                <a:spcPts val="0"/>
              </a:spcBef>
              <a:spcAft>
                <a:spcPts val="0"/>
              </a:spcAft>
              <a:buClr>
                <a:srgbClr val="0073AC"/>
              </a:buClr>
              <a:buSzPts val="3200"/>
              <a:buFont typeface="Nunito Sans"/>
              <a:buNone/>
            </a:pPr>
            <a:r>
              <a:t/>
            </a:r>
            <a:endParaRPr>
              <a:solidFill>
                <a:srgbClr val="057ABB"/>
              </a:solidFill>
              <a:latin typeface="Nunito Sans"/>
              <a:ea typeface="Nunito Sans"/>
              <a:cs typeface="Nunito Sans"/>
              <a:sym typeface="Nunito Sans"/>
            </a:endParaRPr>
          </a:p>
        </p:txBody>
      </p:sp>
      <p:sp>
        <p:nvSpPr>
          <p:cNvPr id="378" name="Google Shape;378;p29"/>
          <p:cNvSpPr/>
          <p:nvPr/>
        </p:nvSpPr>
        <p:spPr>
          <a:xfrm>
            <a:off x="1314915" y="1826584"/>
            <a:ext cx="6573491"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Be genuinely curious </a:t>
            </a:r>
            <a:endParaRPr b="0" i="0" sz="14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You have two ears and one mouth</a:t>
            </a:r>
            <a:endParaRPr b="0" i="0" sz="14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Stop</a:t>
            </a:r>
            <a:r>
              <a:rPr lang="en-US" sz="2800">
                <a:latin typeface="Nunito Sans"/>
                <a:ea typeface="Nunito Sans"/>
                <a:cs typeface="Nunito Sans"/>
                <a:sym typeface="Nunito Sans"/>
              </a:rPr>
              <a:t> </a:t>
            </a:r>
            <a:r>
              <a:rPr lang="en-US" sz="2800">
                <a:latin typeface="Nunito Sans"/>
                <a:ea typeface="Nunito Sans"/>
                <a:cs typeface="Nunito Sans"/>
                <a:sym typeface="Nunito Sans"/>
              </a:rPr>
              <a:t>multitasking</a:t>
            </a:r>
            <a:endParaRPr b="0" i="0" sz="28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H</a:t>
            </a:r>
            <a:r>
              <a:rPr lang="en-US" sz="2800">
                <a:latin typeface="Nunito Sans"/>
                <a:ea typeface="Nunito Sans"/>
                <a:cs typeface="Nunito Sans"/>
                <a:sym typeface="Nunito Sans"/>
              </a:rPr>
              <a:t>ave patience</a:t>
            </a:r>
            <a:r>
              <a:rPr b="0" i="0" lang="en-US" sz="2800" u="none" cap="none" strike="noStrike">
                <a:latin typeface="Nunito Sans"/>
                <a:ea typeface="Nunito Sans"/>
                <a:cs typeface="Nunito Sans"/>
                <a:sym typeface="Nunito Sans"/>
              </a:rPr>
              <a:t>, </a:t>
            </a:r>
            <a:r>
              <a:rPr lang="en-US" sz="2800">
                <a:latin typeface="Nunito Sans"/>
                <a:ea typeface="Nunito Sans"/>
                <a:cs typeface="Nunito Sans"/>
                <a:sym typeface="Nunito Sans"/>
              </a:rPr>
              <a:t>slow down</a:t>
            </a:r>
            <a:br>
              <a:rPr b="0" i="0" lang="en-US" sz="2800" u="none" cap="none" strike="noStrike">
                <a:solidFill>
                  <a:srgbClr val="595959"/>
                </a:solidFill>
                <a:latin typeface="Nunito Sans"/>
                <a:ea typeface="Nunito Sans"/>
                <a:cs typeface="Nunito Sans"/>
                <a:sym typeface="Nunito Sans"/>
              </a:rPr>
            </a:br>
            <a:endParaRPr b="0" i="0" sz="28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br>
              <a:rPr b="0" i="0" lang="en-US" sz="2800" u="none" cap="none" strike="noStrike">
                <a:solidFill>
                  <a:srgbClr val="595959"/>
                </a:solidFill>
                <a:latin typeface="Nunito Sans"/>
                <a:ea typeface="Nunito Sans"/>
                <a:cs typeface="Nunito Sans"/>
                <a:sym typeface="Nunito Sans"/>
              </a:rPr>
            </a:br>
            <a:endParaRPr b="0" i="0" sz="28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br>
              <a:rPr b="0" i="0" lang="en-US" sz="2800" u="none" cap="none" strike="noStrike">
                <a:solidFill>
                  <a:srgbClr val="595959"/>
                </a:solidFill>
                <a:latin typeface="Nunito Sans"/>
                <a:ea typeface="Nunito Sans"/>
                <a:cs typeface="Nunito Sans"/>
                <a:sym typeface="Nunito Sans"/>
              </a:rPr>
            </a:br>
            <a:endParaRPr b="0" i="0" sz="2800" u="none" cap="none" strike="noStrike">
              <a:solidFill>
                <a:srgbClr val="323232"/>
              </a:solidFill>
              <a:latin typeface="Nunito Sans"/>
              <a:ea typeface="Nunito Sans"/>
              <a:cs typeface="Nunito Sans"/>
              <a:sym typeface="Nunito Sans"/>
            </a:endParaRPr>
          </a:p>
        </p:txBody>
      </p:sp>
      <p:sp>
        <p:nvSpPr>
          <p:cNvPr id="379" name="Google Shape;379;p29"/>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380" name="Google Shape;380;p29"/>
          <p:cNvSpPr/>
          <p:nvPr/>
        </p:nvSpPr>
        <p:spPr>
          <a:xfrm>
            <a:off x="1314914" y="4127749"/>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Arial"/>
              <a:ea typeface="Arial"/>
              <a:cs typeface="Arial"/>
              <a:sym typeface="Arial"/>
            </a:endParaRPr>
          </a:p>
        </p:txBody>
      </p:sp>
      <p:sp>
        <p:nvSpPr>
          <p:cNvPr id="381" name="Google Shape;381;p29"/>
          <p:cNvSpPr/>
          <p:nvPr/>
        </p:nvSpPr>
        <p:spPr>
          <a:xfrm>
            <a:off x="1159839" y="3095152"/>
            <a:ext cx="6883500" cy="473400"/>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Nunito Sans"/>
              <a:ea typeface="Nunito Sans"/>
              <a:cs typeface="Nunito Sans"/>
              <a:sym typeface="Nunito Sans"/>
            </a:endParaRPr>
          </a:p>
        </p:txBody>
      </p:sp>
      <p:sp>
        <p:nvSpPr>
          <p:cNvPr id="382" name="Google Shape;382;p29"/>
          <p:cNvSpPr/>
          <p:nvPr/>
        </p:nvSpPr>
        <p:spPr>
          <a:xfrm>
            <a:off x="1314913" y="5268627"/>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Arial"/>
              <a:ea typeface="Arial"/>
              <a:cs typeface="Arial"/>
              <a:sym typeface="Arial"/>
            </a:endParaRPr>
          </a:p>
        </p:txBody>
      </p:sp>
      <p:pic>
        <p:nvPicPr>
          <p:cNvPr id="383" name="Google Shape;383;p29"/>
          <p:cNvPicPr preferRelativeResize="0"/>
          <p:nvPr/>
        </p:nvPicPr>
        <p:blipFill rotWithShape="1">
          <a:blip r:embed="rId3">
            <a:alphaModFix/>
          </a:blip>
          <a:srcRect b="0" l="0" r="0" t="0"/>
          <a:stretch/>
        </p:blipFill>
        <p:spPr>
          <a:xfrm>
            <a:off x="826802" y="1935078"/>
            <a:ext cx="316964" cy="244927"/>
          </a:xfrm>
          <a:prstGeom prst="rect">
            <a:avLst/>
          </a:prstGeom>
          <a:noFill/>
          <a:ln>
            <a:noFill/>
          </a:ln>
        </p:spPr>
      </p:pic>
      <p:pic>
        <p:nvPicPr>
          <p:cNvPr id="384" name="Google Shape;384;p29"/>
          <p:cNvPicPr preferRelativeResize="0"/>
          <p:nvPr/>
        </p:nvPicPr>
        <p:blipFill rotWithShape="1">
          <a:blip r:embed="rId3">
            <a:alphaModFix/>
          </a:blip>
          <a:srcRect b="0" l="0" r="0" t="0"/>
          <a:stretch/>
        </p:blipFill>
        <p:spPr>
          <a:xfrm>
            <a:off x="798745" y="2828325"/>
            <a:ext cx="316964" cy="244927"/>
          </a:xfrm>
          <a:prstGeom prst="rect">
            <a:avLst/>
          </a:prstGeom>
          <a:noFill/>
          <a:ln>
            <a:noFill/>
          </a:ln>
        </p:spPr>
      </p:pic>
      <p:pic>
        <p:nvPicPr>
          <p:cNvPr id="385" name="Google Shape;385;p29"/>
          <p:cNvPicPr preferRelativeResize="0"/>
          <p:nvPr/>
        </p:nvPicPr>
        <p:blipFill rotWithShape="1">
          <a:blip r:embed="rId3">
            <a:alphaModFix/>
          </a:blip>
          <a:srcRect b="0" l="0" r="0" t="0"/>
          <a:stretch/>
        </p:blipFill>
        <p:spPr>
          <a:xfrm>
            <a:off x="826802" y="3703284"/>
            <a:ext cx="316964" cy="244927"/>
          </a:xfrm>
          <a:prstGeom prst="rect">
            <a:avLst/>
          </a:prstGeom>
          <a:noFill/>
          <a:ln>
            <a:noFill/>
          </a:ln>
        </p:spPr>
      </p:pic>
      <p:pic>
        <p:nvPicPr>
          <p:cNvPr id="386" name="Google Shape;386;p29"/>
          <p:cNvPicPr preferRelativeResize="0"/>
          <p:nvPr/>
        </p:nvPicPr>
        <p:blipFill rotWithShape="1">
          <a:blip r:embed="rId3">
            <a:alphaModFix/>
          </a:blip>
          <a:srcRect b="0" l="0" r="0" t="0"/>
          <a:stretch/>
        </p:blipFill>
        <p:spPr>
          <a:xfrm>
            <a:off x="826802" y="4544705"/>
            <a:ext cx="316964" cy="24492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0" name="Shape 390"/>
        <p:cNvGrpSpPr/>
        <p:nvPr/>
      </p:nvGrpSpPr>
      <p:grpSpPr>
        <a:xfrm>
          <a:off x="0" y="0"/>
          <a:ext cx="0" cy="0"/>
          <a:chOff x="0" y="0"/>
          <a:chExt cx="0" cy="0"/>
        </a:xfrm>
      </p:grpSpPr>
      <p:sp>
        <p:nvSpPr>
          <p:cNvPr id="391" name="Google Shape;391;p30"/>
          <p:cNvSpPr/>
          <p:nvPr/>
        </p:nvSpPr>
        <p:spPr>
          <a:xfrm>
            <a:off x="468144"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392" name="Google Shape;392;p30"/>
          <p:cNvSpPr/>
          <p:nvPr/>
        </p:nvSpPr>
        <p:spPr>
          <a:xfrm>
            <a:off x="468144" y="2976518"/>
            <a:ext cx="11334408"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393" name="Google Shape;393;p30"/>
          <p:cNvSpPr/>
          <p:nvPr/>
        </p:nvSpPr>
        <p:spPr>
          <a:xfrm>
            <a:off x="1419400" y="1542341"/>
            <a:ext cx="10569000" cy="7803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5 minutes (plenary)</a:t>
            </a:r>
            <a:endParaRPr b="0" i="0" sz="2800" u="none" cap="none" strike="noStrike">
              <a:latin typeface="Nunito Sans"/>
              <a:ea typeface="Nunito Sans"/>
              <a:cs typeface="Nunito Sans"/>
              <a:sym typeface="Nunito Sans"/>
            </a:endParaRPr>
          </a:p>
        </p:txBody>
      </p:sp>
      <p:pic>
        <p:nvPicPr>
          <p:cNvPr id="394" name="Google Shape;394;p30"/>
          <p:cNvPicPr preferRelativeResize="0"/>
          <p:nvPr/>
        </p:nvPicPr>
        <p:blipFill rotWithShape="1">
          <a:blip r:embed="rId3">
            <a:alphaModFix/>
          </a:blip>
          <a:srcRect b="0" l="0" r="0" t="0"/>
          <a:stretch/>
        </p:blipFill>
        <p:spPr>
          <a:xfrm>
            <a:off x="735498" y="4184800"/>
            <a:ext cx="447277" cy="447277"/>
          </a:xfrm>
          <a:prstGeom prst="rect">
            <a:avLst/>
          </a:prstGeom>
          <a:noFill/>
          <a:ln>
            <a:noFill/>
          </a:ln>
        </p:spPr>
      </p:pic>
      <p:sp>
        <p:nvSpPr>
          <p:cNvPr id="395" name="Google Shape;395;p30"/>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96" name="Google Shape;396;p30"/>
          <p:cNvSpPr/>
          <p:nvPr/>
        </p:nvSpPr>
        <p:spPr>
          <a:xfrm>
            <a:off x="1267675" y="3346560"/>
            <a:ext cx="10569000" cy="2030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Trainer</a:t>
            </a:r>
            <a:r>
              <a:rPr lang="en-US" sz="2800">
                <a:latin typeface="Nunito Sans"/>
                <a:ea typeface="Nunito Sans"/>
                <a:cs typeface="Nunito Sans"/>
                <a:sym typeface="Nunito Sans"/>
              </a:rPr>
              <a:t>s </a:t>
            </a:r>
            <a:r>
              <a:rPr b="0" i="0" lang="en-US" sz="2800" u="none" cap="none" strike="noStrike">
                <a:latin typeface="Nunito Sans"/>
                <a:ea typeface="Nunito Sans"/>
                <a:cs typeface="Nunito Sans"/>
                <a:sym typeface="Nunito Sans"/>
              </a:rPr>
              <a:t>start </a:t>
            </a:r>
            <a:r>
              <a:rPr lang="en-US" sz="2800">
                <a:latin typeface="Nunito Sans"/>
                <a:ea typeface="Nunito Sans"/>
                <a:cs typeface="Nunito Sans"/>
                <a:sym typeface="Nunito Sans"/>
              </a:rPr>
              <a:t>a </a:t>
            </a:r>
            <a:r>
              <a:rPr lang="en-US" sz="2800">
                <a:latin typeface="Nunito Sans"/>
                <a:ea typeface="Nunito Sans"/>
                <a:cs typeface="Nunito Sans"/>
                <a:sym typeface="Nunito Sans"/>
              </a:rPr>
              <a:t>conversation</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Talk to me from the</a:t>
            </a:r>
            <a:r>
              <a:rPr b="0" i="0" lang="en-US" sz="2800" u="none" cap="none" strike="noStrike">
                <a:latin typeface="Nunito Sans"/>
                <a:ea typeface="Nunito Sans"/>
                <a:cs typeface="Nunito Sans"/>
                <a:sym typeface="Nunito Sans"/>
              </a:rPr>
              <a:t> 2</a:t>
            </a:r>
            <a:r>
              <a:rPr baseline="30000" lang="en-US" sz="2800">
                <a:latin typeface="Nunito Sans"/>
                <a:ea typeface="Nunito Sans"/>
                <a:cs typeface="Nunito Sans"/>
                <a:sym typeface="Nunito Sans"/>
              </a:rPr>
              <a:t>nd</a:t>
            </a:r>
            <a:r>
              <a:rPr b="0" i="0" lang="en-US" sz="2800" u="none" cap="none" strike="noStrike">
                <a:latin typeface="Nunito Sans"/>
                <a:ea typeface="Nunito Sans"/>
                <a:cs typeface="Nunito Sans"/>
                <a:sym typeface="Nunito Sans"/>
              </a:rPr>
              <a:t> l</a:t>
            </a:r>
            <a:r>
              <a:rPr lang="en-US" sz="2800">
                <a:latin typeface="Nunito Sans"/>
                <a:ea typeface="Nunito Sans"/>
                <a:cs typeface="Nunito Sans"/>
                <a:sym typeface="Nunito Sans"/>
              </a:rPr>
              <a:t>istening position</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solidFill>
                <a:srgbClr val="424242"/>
              </a:solidFill>
              <a:latin typeface="Nunito Sans"/>
              <a:ea typeface="Nunito Sans"/>
              <a:cs typeface="Nunito Sans"/>
              <a:sym typeface="Nunito Sans"/>
            </a:endParaRPr>
          </a:p>
        </p:txBody>
      </p:sp>
      <p:sp>
        <p:nvSpPr>
          <p:cNvPr id="397" name="Google Shape;397;p30"/>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Truly listen</a:t>
            </a:r>
            <a:endParaRPr b="0" i="0" u="none" cap="none" strike="noStrike">
              <a:solidFill>
                <a:srgbClr val="203F7B"/>
              </a:solidFill>
            </a:endParaRPr>
          </a:p>
        </p:txBody>
      </p:sp>
      <p:pic>
        <p:nvPicPr>
          <p:cNvPr id="398" name="Google Shape;398;p30"/>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2" name="Shape 402"/>
        <p:cNvGrpSpPr/>
        <p:nvPr/>
      </p:nvGrpSpPr>
      <p:grpSpPr>
        <a:xfrm>
          <a:off x="0" y="0"/>
          <a:ext cx="0" cy="0"/>
          <a:chOff x="0" y="0"/>
          <a:chExt cx="0" cy="0"/>
        </a:xfrm>
      </p:grpSpPr>
      <p:sp>
        <p:nvSpPr>
          <p:cNvPr id="403" name="Google Shape;403;p31"/>
          <p:cNvSpPr/>
          <p:nvPr/>
        </p:nvSpPr>
        <p:spPr>
          <a:xfrm>
            <a:off x="347190" y="1216120"/>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404" name="Google Shape;404;p31"/>
          <p:cNvSpPr/>
          <p:nvPr/>
        </p:nvSpPr>
        <p:spPr>
          <a:xfrm>
            <a:off x="9462788" y="1199595"/>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405" name="Google Shape;405;p31"/>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In what behavior do you wish to grow?</a:t>
            </a:r>
            <a:endParaRPr>
              <a:solidFill>
                <a:srgbClr val="203F7B"/>
              </a:solidFill>
            </a:endParaRPr>
          </a:p>
          <a:p>
            <a:pPr indent="0" lvl="0" marL="0" marR="0" rtl="0" algn="ctr">
              <a:lnSpc>
                <a:spcPct val="90000"/>
              </a:lnSpc>
              <a:spcBef>
                <a:spcPts val="0"/>
              </a:spcBef>
              <a:spcAft>
                <a:spcPts val="0"/>
              </a:spcAft>
              <a:buClr>
                <a:srgbClr val="0073AC"/>
              </a:buClr>
              <a:buSzPts val="4000"/>
              <a:buFont typeface="Nunito Sans"/>
              <a:buNone/>
            </a:pPr>
            <a:r>
              <a:t/>
            </a:r>
            <a:endParaRPr sz="4400">
              <a:solidFill>
                <a:srgbClr val="0073AC"/>
              </a:solidFill>
              <a:latin typeface="Nunito Sans"/>
              <a:ea typeface="Nunito Sans"/>
              <a:cs typeface="Nunito Sans"/>
              <a:sym typeface="Nunito Sans"/>
            </a:endParaRPr>
          </a:p>
        </p:txBody>
      </p:sp>
      <p:sp>
        <p:nvSpPr>
          <p:cNvPr id="406" name="Google Shape;406;p31"/>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07" name="Google Shape;407;p31"/>
          <p:cNvSpPr/>
          <p:nvPr/>
        </p:nvSpPr>
        <p:spPr>
          <a:xfrm>
            <a:off x="1252982" y="1620561"/>
            <a:ext cx="6932374"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Ask</a:t>
            </a:r>
            <a:r>
              <a:rPr b="0" i="0" lang="en-US" sz="2800" u="none" cap="none" strike="noStrike">
                <a:latin typeface="Nunito Sans"/>
                <a:ea typeface="Nunito Sans"/>
                <a:cs typeface="Nunito Sans"/>
                <a:sym typeface="Nunito Sans"/>
              </a:rPr>
              <a:t> open ques</a:t>
            </a:r>
            <a:r>
              <a:rPr lang="en-US" sz="2800">
                <a:latin typeface="Nunito Sans"/>
                <a:ea typeface="Nunito Sans"/>
                <a:cs typeface="Nunito Sans"/>
                <a:sym typeface="Nunito Sans"/>
              </a:rPr>
              <a:t>tions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L</a:t>
            </a:r>
            <a:r>
              <a:rPr lang="en-US" sz="2800">
                <a:latin typeface="Nunito Sans"/>
                <a:ea typeface="Nunito Sans"/>
                <a:cs typeface="Nunito Sans"/>
                <a:sym typeface="Nunito Sans"/>
              </a:rPr>
              <a:t>et silence fall</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Le</a:t>
            </a:r>
            <a:r>
              <a:rPr b="0" i="0" lang="en-US" sz="2800" u="none" cap="none" strike="noStrike">
                <a:latin typeface="Nunito Sans"/>
                <a:ea typeface="Nunito Sans"/>
                <a:cs typeface="Nunito Sans"/>
                <a:sym typeface="Nunito Sans"/>
              </a:rPr>
              <a:t>t the other finish</a:t>
            </a:r>
            <a:r>
              <a:rPr b="0" i="0" lang="en-US" sz="2800" u="none" cap="none" strike="noStrike">
                <a:latin typeface="Nunito Sans"/>
                <a:ea typeface="Nunito Sans"/>
                <a:cs typeface="Nunito Sans"/>
                <a:sym typeface="Nunito Sans"/>
              </a:rPr>
              <a:t> </a:t>
            </a:r>
            <a:endParaRPr sz="2800">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Name the </a:t>
            </a:r>
            <a:r>
              <a:rPr b="0" i="0" lang="en-US" sz="2800" u="none" cap="none" strike="noStrike">
                <a:latin typeface="Nunito Sans"/>
                <a:ea typeface="Nunito Sans"/>
                <a:cs typeface="Nunito Sans"/>
                <a:sym typeface="Nunito Sans"/>
              </a:rPr>
              <a:t>emot</a:t>
            </a:r>
            <a:r>
              <a:rPr lang="en-US" sz="2800">
                <a:latin typeface="Nunito Sans"/>
                <a:ea typeface="Nunito Sans"/>
                <a:cs typeface="Nunito Sans"/>
                <a:sym typeface="Nunito Sans"/>
              </a:rPr>
              <a:t>ion</a:t>
            </a:r>
            <a:r>
              <a:rPr b="0" i="0" lang="en-US" sz="2800" u="none" cap="none" strike="noStrike">
                <a:latin typeface="Nunito Sans"/>
                <a:ea typeface="Nunito Sans"/>
                <a:cs typeface="Nunito Sans"/>
                <a:sym typeface="Nunito Sans"/>
              </a:rPr>
              <a:t> </a:t>
            </a:r>
            <a:r>
              <a:rPr lang="en-US" sz="2800">
                <a:latin typeface="Nunito Sans"/>
                <a:ea typeface="Nunito Sans"/>
                <a:cs typeface="Nunito Sans"/>
                <a:sym typeface="Nunito Sans"/>
              </a:rPr>
              <a:t>of the other</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Summarize what the other is saying</a:t>
            </a:r>
            <a:endParaRPr b="0" i="0" sz="1400" u="none" cap="none" strike="noStrike">
              <a:latin typeface="Arial"/>
              <a:ea typeface="Arial"/>
              <a:cs typeface="Arial"/>
              <a:sym typeface="Arial"/>
            </a:endParaRPr>
          </a:p>
        </p:txBody>
      </p:sp>
      <p:pic>
        <p:nvPicPr>
          <p:cNvPr id="408" name="Google Shape;408;p31"/>
          <p:cNvPicPr preferRelativeResize="0"/>
          <p:nvPr/>
        </p:nvPicPr>
        <p:blipFill rotWithShape="1">
          <a:blip r:embed="rId3">
            <a:alphaModFix/>
          </a:blip>
          <a:srcRect b="0" l="0" r="0" t="0"/>
          <a:stretch/>
        </p:blipFill>
        <p:spPr>
          <a:xfrm>
            <a:off x="826802" y="1935078"/>
            <a:ext cx="316964" cy="244927"/>
          </a:xfrm>
          <a:prstGeom prst="rect">
            <a:avLst/>
          </a:prstGeom>
          <a:noFill/>
          <a:ln>
            <a:noFill/>
          </a:ln>
        </p:spPr>
      </p:pic>
      <p:pic>
        <p:nvPicPr>
          <p:cNvPr id="409" name="Google Shape;409;p31"/>
          <p:cNvPicPr preferRelativeResize="0"/>
          <p:nvPr/>
        </p:nvPicPr>
        <p:blipFill rotWithShape="1">
          <a:blip r:embed="rId3">
            <a:alphaModFix/>
          </a:blip>
          <a:srcRect b="0" l="0" r="0" t="0"/>
          <a:stretch/>
        </p:blipFill>
        <p:spPr>
          <a:xfrm>
            <a:off x="818481" y="2589696"/>
            <a:ext cx="316964" cy="244927"/>
          </a:xfrm>
          <a:prstGeom prst="rect">
            <a:avLst/>
          </a:prstGeom>
          <a:noFill/>
          <a:ln>
            <a:noFill/>
          </a:ln>
        </p:spPr>
      </p:pic>
      <p:pic>
        <p:nvPicPr>
          <p:cNvPr id="410" name="Google Shape;410;p31"/>
          <p:cNvPicPr preferRelativeResize="0"/>
          <p:nvPr/>
        </p:nvPicPr>
        <p:blipFill rotWithShape="1">
          <a:blip r:embed="rId3">
            <a:alphaModFix/>
          </a:blip>
          <a:srcRect b="0" l="0" r="0" t="0"/>
          <a:stretch/>
        </p:blipFill>
        <p:spPr>
          <a:xfrm>
            <a:off x="818481" y="3244314"/>
            <a:ext cx="316964" cy="244927"/>
          </a:xfrm>
          <a:prstGeom prst="rect">
            <a:avLst/>
          </a:prstGeom>
          <a:noFill/>
          <a:ln>
            <a:noFill/>
          </a:ln>
        </p:spPr>
      </p:pic>
      <p:pic>
        <p:nvPicPr>
          <p:cNvPr id="411" name="Google Shape;411;p31"/>
          <p:cNvPicPr preferRelativeResize="0"/>
          <p:nvPr/>
        </p:nvPicPr>
        <p:blipFill rotWithShape="1">
          <a:blip r:embed="rId3">
            <a:alphaModFix/>
          </a:blip>
          <a:srcRect b="0" l="0" r="0" t="0"/>
          <a:stretch/>
        </p:blipFill>
        <p:spPr>
          <a:xfrm>
            <a:off x="826802" y="3875505"/>
            <a:ext cx="316964" cy="244927"/>
          </a:xfrm>
          <a:prstGeom prst="rect">
            <a:avLst/>
          </a:prstGeom>
          <a:noFill/>
          <a:ln>
            <a:noFill/>
          </a:ln>
        </p:spPr>
      </p:pic>
      <p:pic>
        <p:nvPicPr>
          <p:cNvPr id="412" name="Google Shape;412;p31"/>
          <p:cNvPicPr preferRelativeResize="0"/>
          <p:nvPr/>
        </p:nvPicPr>
        <p:blipFill rotWithShape="1">
          <a:blip r:embed="rId3">
            <a:alphaModFix/>
          </a:blip>
          <a:srcRect b="0" l="0" r="0" t="0"/>
          <a:stretch/>
        </p:blipFill>
        <p:spPr>
          <a:xfrm>
            <a:off x="826802" y="4492266"/>
            <a:ext cx="316964" cy="244927"/>
          </a:xfrm>
          <a:prstGeom prst="rect">
            <a:avLst/>
          </a:prstGeom>
          <a:noFill/>
          <a:ln>
            <a:noFill/>
          </a:ln>
        </p:spPr>
      </p:pic>
      <p:pic>
        <p:nvPicPr>
          <p:cNvPr id="413" name="Google Shape;413;p31"/>
          <p:cNvPicPr preferRelativeResize="0"/>
          <p:nvPr/>
        </p:nvPicPr>
        <p:blipFill rotWithShape="1">
          <a:blip r:embed="rId4">
            <a:alphaModFix/>
          </a:blip>
          <a:srcRect b="0" l="0" r="0" t="0"/>
          <a:stretch/>
        </p:blipFill>
        <p:spPr>
          <a:xfrm>
            <a:off x="9832520" y="2605465"/>
            <a:ext cx="1647050" cy="16470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8" name="Shape 418"/>
        <p:cNvGrpSpPr/>
        <p:nvPr/>
      </p:nvGrpSpPr>
      <p:grpSpPr>
        <a:xfrm>
          <a:off x="0" y="0"/>
          <a:ext cx="0" cy="0"/>
          <a:chOff x="0" y="0"/>
          <a:chExt cx="0" cy="0"/>
        </a:xfrm>
      </p:grpSpPr>
      <p:sp>
        <p:nvSpPr>
          <p:cNvPr id="419" name="Google Shape;419;p32"/>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420" name="Google Shape;420;p32"/>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421" name="Google Shape;421;p32"/>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Break</a:t>
            </a:r>
            <a:endParaRPr b="0" i="0" sz="4200" u="none" cap="none" strike="noStrike">
              <a:solidFill>
                <a:schemeClr val="dk1"/>
              </a:solidFill>
              <a:latin typeface="Nunito Sans"/>
              <a:ea typeface="Nunito Sans"/>
              <a:cs typeface="Nunito Sans"/>
              <a:sym typeface="Nunito Sans"/>
            </a:endParaRPr>
          </a:p>
        </p:txBody>
      </p:sp>
      <p:pic>
        <p:nvPicPr>
          <p:cNvPr id="422" name="Google Shape;422;p32"/>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7" name="Shape 427"/>
        <p:cNvGrpSpPr/>
        <p:nvPr/>
      </p:nvGrpSpPr>
      <p:grpSpPr>
        <a:xfrm>
          <a:off x="0" y="0"/>
          <a:ext cx="0" cy="0"/>
          <a:chOff x="0" y="0"/>
          <a:chExt cx="0" cy="0"/>
        </a:xfrm>
      </p:grpSpPr>
      <p:sp>
        <p:nvSpPr>
          <p:cNvPr id="428" name="Google Shape;428;p33"/>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429" name="Google Shape;429;p33"/>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430" name="Google Shape;430;p33"/>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Ask powerful questions</a:t>
            </a:r>
            <a:endParaRPr b="0" i="0" sz="4200" u="none" cap="none" strike="noStrike">
              <a:solidFill>
                <a:schemeClr val="dk1"/>
              </a:solidFill>
              <a:latin typeface="Nunito Sans"/>
              <a:ea typeface="Nunito Sans"/>
              <a:cs typeface="Nunito Sans"/>
              <a:sym typeface="Nunito Sans"/>
            </a:endParaRPr>
          </a:p>
        </p:txBody>
      </p:sp>
      <p:pic>
        <p:nvPicPr>
          <p:cNvPr id="431" name="Google Shape;431;p33"/>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5" name="Shape 435"/>
        <p:cNvGrpSpPr/>
        <p:nvPr/>
      </p:nvGrpSpPr>
      <p:grpSpPr>
        <a:xfrm>
          <a:off x="0" y="0"/>
          <a:ext cx="0" cy="0"/>
          <a:chOff x="0" y="0"/>
          <a:chExt cx="0" cy="0"/>
        </a:xfrm>
      </p:grpSpPr>
      <p:sp>
        <p:nvSpPr>
          <p:cNvPr id="436" name="Google Shape;436;p34"/>
          <p:cNvSpPr/>
          <p:nvPr/>
        </p:nvSpPr>
        <p:spPr>
          <a:xfrm>
            <a:off x="468143" y="1215456"/>
            <a:ext cx="11443083"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437" name="Google Shape;437;p34"/>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2 minutes (individual) – 8 minutes (plenary)</a:t>
            </a:r>
            <a:endParaRPr b="0" i="0" sz="2800" u="none" cap="none" strike="noStrike">
              <a:latin typeface="Nunito Sans"/>
              <a:ea typeface="Nunito Sans"/>
              <a:cs typeface="Nunito Sans"/>
              <a:sym typeface="Nunito Sans"/>
            </a:endParaRPr>
          </a:p>
        </p:txBody>
      </p:sp>
      <p:sp>
        <p:nvSpPr>
          <p:cNvPr id="438" name="Google Shape;438;p34"/>
          <p:cNvSpPr/>
          <p:nvPr/>
        </p:nvSpPr>
        <p:spPr>
          <a:xfrm>
            <a:off x="468143" y="2976518"/>
            <a:ext cx="11443083"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439" name="Google Shape;439;p34"/>
          <p:cNvPicPr preferRelativeResize="0"/>
          <p:nvPr/>
        </p:nvPicPr>
        <p:blipFill rotWithShape="1">
          <a:blip r:embed="rId3">
            <a:alphaModFix/>
          </a:blip>
          <a:srcRect b="0" l="0" r="0" t="0"/>
          <a:stretch/>
        </p:blipFill>
        <p:spPr>
          <a:xfrm>
            <a:off x="644271" y="5272601"/>
            <a:ext cx="447277" cy="447277"/>
          </a:xfrm>
          <a:prstGeom prst="rect">
            <a:avLst/>
          </a:prstGeom>
          <a:noFill/>
          <a:ln>
            <a:noFill/>
          </a:ln>
        </p:spPr>
      </p:pic>
      <p:sp>
        <p:nvSpPr>
          <p:cNvPr id="440" name="Google Shape;440;p34"/>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41" name="Google Shape;441;p34"/>
          <p:cNvSpPr/>
          <p:nvPr/>
        </p:nvSpPr>
        <p:spPr>
          <a:xfrm>
            <a:off x="1267675" y="3142075"/>
            <a:ext cx="10569000" cy="26982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One of your employees says to you</a:t>
            </a:r>
            <a:r>
              <a:rPr b="0" i="0" lang="en-US" sz="28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200"/>
              <a:buFont typeface="Arial"/>
              <a:buNone/>
            </a:pPr>
            <a:r>
              <a:rPr b="0" i="1" lang="en-US" sz="2200" u="none" cap="none" strike="noStrike">
                <a:latin typeface="Nunito Sans"/>
                <a:ea typeface="Nunito Sans"/>
                <a:cs typeface="Nunito Sans"/>
                <a:sym typeface="Nunito Sans"/>
              </a:rPr>
              <a:t>‘I</a:t>
            </a:r>
            <a:r>
              <a:rPr i="1" lang="en-US" sz="2200">
                <a:latin typeface="Nunito Sans"/>
                <a:ea typeface="Nunito Sans"/>
                <a:cs typeface="Nunito Sans"/>
                <a:sym typeface="Nunito Sans"/>
              </a:rPr>
              <a:t> can never work with </a:t>
            </a:r>
            <a:r>
              <a:rPr b="0" i="1" lang="en-US" sz="2200" u="none" cap="none" strike="noStrike">
                <a:latin typeface="Nunito Sans"/>
                <a:ea typeface="Nunito Sans"/>
                <a:cs typeface="Nunito Sans"/>
                <a:sym typeface="Nunito Sans"/>
              </a:rPr>
              <a:t>Pieter </a:t>
            </a:r>
            <a:r>
              <a:rPr i="1" lang="en-US" sz="2200">
                <a:latin typeface="Nunito Sans"/>
                <a:ea typeface="Nunito Sans"/>
                <a:cs typeface="Nunito Sans"/>
                <a:sym typeface="Nunito Sans"/>
              </a:rPr>
              <a:t>again</a:t>
            </a:r>
            <a:r>
              <a:rPr b="0" i="1" lang="en-US" sz="2200" u="none" cap="none" strike="noStrike">
                <a:latin typeface="Nunito Sans"/>
                <a:ea typeface="Nunito Sans"/>
                <a:cs typeface="Nunito Sans"/>
                <a:sym typeface="Nunito Sans"/>
              </a:rPr>
              <a:t>, </a:t>
            </a:r>
            <a:r>
              <a:rPr i="1" lang="en-US" sz="2200">
                <a:latin typeface="Nunito Sans"/>
                <a:ea typeface="Nunito Sans"/>
                <a:cs typeface="Nunito Sans"/>
                <a:sym typeface="Nunito Sans"/>
              </a:rPr>
              <a:t>because he plays with my confidence, and you should never play with that</a:t>
            </a:r>
            <a:r>
              <a:rPr b="0" i="1" lang="en-US" sz="22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1" sz="2200" u="none" cap="none" strike="noStrike">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What do you do</a:t>
            </a:r>
            <a:r>
              <a:rPr b="0" i="0" lang="en-US" sz="28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solidFill>
                <a:srgbClr val="424242"/>
              </a:solidFill>
              <a:latin typeface="Nunito Sans"/>
              <a:ea typeface="Nunito Sans"/>
              <a:cs typeface="Nunito Sans"/>
              <a:sym typeface="Nunito Sans"/>
            </a:endParaRPr>
          </a:p>
        </p:txBody>
      </p:sp>
      <p:sp>
        <p:nvSpPr>
          <p:cNvPr id="442" name="Google Shape;442;p34"/>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Exercise</a:t>
            </a:r>
            <a:endParaRPr b="0" i="0" u="none" cap="none" strike="noStrike">
              <a:solidFill>
                <a:srgbClr val="203F7B"/>
              </a:solidFill>
            </a:endParaRPr>
          </a:p>
        </p:txBody>
      </p:sp>
      <p:pic>
        <p:nvPicPr>
          <p:cNvPr id="443" name="Google Shape;443;p34"/>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7" name="Shape 447"/>
        <p:cNvGrpSpPr/>
        <p:nvPr/>
      </p:nvGrpSpPr>
      <p:grpSpPr>
        <a:xfrm>
          <a:off x="0" y="0"/>
          <a:ext cx="0" cy="0"/>
          <a:chOff x="0" y="0"/>
          <a:chExt cx="0" cy="0"/>
        </a:xfrm>
      </p:grpSpPr>
      <p:sp>
        <p:nvSpPr>
          <p:cNvPr id="448" name="Google Shape;448;p35"/>
          <p:cNvSpPr/>
          <p:nvPr/>
        </p:nvSpPr>
        <p:spPr>
          <a:xfrm>
            <a:off x="373109" y="1215456"/>
            <a:ext cx="11000409" cy="4670994"/>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2F8FB"/>
                </a:solidFill>
                <a:latin typeface="Calibri"/>
                <a:ea typeface="Calibri"/>
                <a:cs typeface="Calibri"/>
                <a:sym typeface="Calibri"/>
              </a:rPr>
              <a:t>     </a:t>
            </a:r>
            <a:endParaRPr b="0" i="0" sz="2400" u="none" cap="none" strike="noStrike">
              <a:solidFill>
                <a:srgbClr val="F2F8FB"/>
              </a:solidFill>
              <a:latin typeface="Calibri"/>
              <a:ea typeface="Calibri"/>
              <a:cs typeface="Calibri"/>
              <a:sym typeface="Calibri"/>
            </a:endParaRPr>
          </a:p>
        </p:txBody>
      </p:sp>
      <p:sp>
        <p:nvSpPr>
          <p:cNvPr id="449" name="Google Shape;449;p35"/>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Assumptions</a:t>
            </a:r>
            <a:endParaRPr b="0" i="0" sz="4400" u="none" cap="none" strike="noStrike">
              <a:solidFill>
                <a:srgbClr val="203F7B"/>
              </a:solidFill>
              <a:latin typeface="Calibri"/>
              <a:ea typeface="Calibri"/>
              <a:cs typeface="Calibri"/>
              <a:sym typeface="Calibri"/>
            </a:endParaRPr>
          </a:p>
        </p:txBody>
      </p:sp>
      <p:sp>
        <p:nvSpPr>
          <p:cNvPr id="450" name="Google Shape;450;p35"/>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51" name="Google Shape;451;p35"/>
          <p:cNvSpPr/>
          <p:nvPr/>
        </p:nvSpPr>
        <p:spPr>
          <a:xfrm>
            <a:off x="1252982" y="1620561"/>
            <a:ext cx="9831578"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You work together with</a:t>
            </a:r>
            <a:r>
              <a:rPr b="0" i="0" lang="en-US" sz="2800" u="none" cap="none" strike="noStrike">
                <a:latin typeface="Nunito Sans"/>
                <a:ea typeface="Nunito Sans"/>
                <a:cs typeface="Nunito Sans"/>
                <a:sym typeface="Nunito Sans"/>
              </a:rPr>
              <a:t> Pieter</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You think you know what </a:t>
            </a:r>
            <a:r>
              <a:rPr b="0" i="0" lang="en-US" sz="2800" u="none" cap="none" strike="noStrike">
                <a:latin typeface="Nunito Sans"/>
                <a:ea typeface="Nunito Sans"/>
                <a:cs typeface="Nunito Sans"/>
                <a:sym typeface="Nunito Sans"/>
              </a:rPr>
              <a:t>‘</a:t>
            </a:r>
            <a:r>
              <a:rPr lang="en-US" sz="2800">
                <a:latin typeface="Nunito Sans"/>
                <a:ea typeface="Nunito Sans"/>
                <a:cs typeface="Nunito Sans"/>
                <a:sym typeface="Nunito Sans"/>
              </a:rPr>
              <a:t>trust</a:t>
            </a:r>
            <a:r>
              <a:rPr b="0" i="0" lang="en-US" sz="2800" u="none" cap="none" strike="noStrike">
                <a:latin typeface="Nunito Sans"/>
                <a:ea typeface="Nunito Sans"/>
                <a:cs typeface="Nunito Sans"/>
                <a:sym typeface="Nunito Sans"/>
              </a:rPr>
              <a:t>’ </a:t>
            </a:r>
            <a:r>
              <a:rPr lang="en-US" sz="2800">
                <a:latin typeface="Nunito Sans"/>
                <a:ea typeface="Nunito Sans"/>
                <a:cs typeface="Nunito Sans"/>
                <a:sym typeface="Nunito Sans"/>
              </a:rPr>
              <a:t>means</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You find trust in a collaboration important</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You think in black and white</a:t>
            </a:r>
            <a:r>
              <a:rPr b="0" i="0" lang="en-US" sz="2800" u="none" cap="none" strike="noStrike">
                <a:latin typeface="Nunito Sans"/>
                <a:ea typeface="Nunito Sans"/>
                <a:cs typeface="Nunito Sans"/>
                <a:sym typeface="Nunito Sans"/>
              </a:rPr>
              <a:t>: ‘</a:t>
            </a:r>
            <a:r>
              <a:rPr lang="en-US" sz="2800">
                <a:latin typeface="Nunito Sans"/>
                <a:ea typeface="Nunito Sans"/>
                <a:cs typeface="Nunito Sans"/>
                <a:sym typeface="Nunito Sans"/>
              </a:rPr>
              <a:t>never</a:t>
            </a:r>
            <a:r>
              <a:rPr b="0" i="0" lang="en-US" sz="28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You know what others may and may not do</a:t>
            </a:r>
            <a:r>
              <a:rPr b="0" i="0" lang="en-US" sz="2800" u="none" cap="none" strike="noStrike">
                <a:latin typeface="Nunito Sans"/>
                <a:ea typeface="Nunito Sans"/>
                <a:cs typeface="Nunito Sans"/>
                <a:sym typeface="Nunito Sans"/>
              </a:rPr>
              <a:t>: ‘</a:t>
            </a:r>
            <a:r>
              <a:rPr lang="en-US" sz="2800">
                <a:latin typeface="Nunito Sans"/>
                <a:ea typeface="Nunito Sans"/>
                <a:cs typeface="Nunito Sans"/>
                <a:sym typeface="Nunito Sans"/>
              </a:rPr>
              <a:t>you may never</a:t>
            </a:r>
            <a:r>
              <a:rPr b="0" i="0" lang="en-US" sz="28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You believe that </a:t>
            </a:r>
            <a:r>
              <a:rPr b="0" i="0" lang="en-US" sz="2800" u="none" cap="none" strike="noStrike">
                <a:latin typeface="Nunito Sans"/>
                <a:ea typeface="Nunito Sans"/>
                <a:cs typeface="Nunito Sans"/>
                <a:sym typeface="Nunito Sans"/>
              </a:rPr>
              <a:t>‘</a:t>
            </a:r>
            <a:r>
              <a:rPr lang="en-US" sz="2800">
                <a:latin typeface="Nunito Sans"/>
                <a:ea typeface="Nunito Sans"/>
                <a:cs typeface="Nunito Sans"/>
                <a:sym typeface="Nunito Sans"/>
              </a:rPr>
              <a:t>playing with confidence</a:t>
            </a:r>
            <a:r>
              <a:rPr b="0" i="0" lang="en-US" sz="2800" u="none" cap="none" strike="noStrike">
                <a:latin typeface="Nunito Sans"/>
                <a:ea typeface="Nunito Sans"/>
                <a:cs typeface="Nunito Sans"/>
                <a:sym typeface="Nunito Sans"/>
              </a:rPr>
              <a:t>’ is a </a:t>
            </a:r>
            <a:r>
              <a:rPr lang="en-US" sz="2800">
                <a:latin typeface="Nunito Sans"/>
                <a:ea typeface="Nunito Sans"/>
                <a:cs typeface="Nunito Sans"/>
                <a:sym typeface="Nunito Sans"/>
              </a:rPr>
              <a:t>conscious action</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solidFill>
                <a:srgbClr val="595959"/>
              </a:solidFill>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solidFill>
                <a:srgbClr val="595959"/>
              </a:solidFill>
              <a:latin typeface="Nunito Sans"/>
              <a:ea typeface="Nunito Sans"/>
              <a:cs typeface="Nunito Sans"/>
              <a:sym typeface="Nunito Sans"/>
            </a:endParaRPr>
          </a:p>
        </p:txBody>
      </p:sp>
      <p:pic>
        <p:nvPicPr>
          <p:cNvPr id="452" name="Google Shape;452;p35"/>
          <p:cNvPicPr preferRelativeResize="0"/>
          <p:nvPr/>
        </p:nvPicPr>
        <p:blipFill rotWithShape="1">
          <a:blip r:embed="rId3">
            <a:alphaModFix/>
          </a:blip>
          <a:srcRect b="0" l="0" r="0" t="0"/>
          <a:stretch/>
        </p:blipFill>
        <p:spPr>
          <a:xfrm>
            <a:off x="826802" y="1935078"/>
            <a:ext cx="316964" cy="244927"/>
          </a:xfrm>
          <a:prstGeom prst="rect">
            <a:avLst/>
          </a:prstGeom>
          <a:noFill/>
          <a:ln>
            <a:noFill/>
          </a:ln>
        </p:spPr>
      </p:pic>
      <p:pic>
        <p:nvPicPr>
          <p:cNvPr id="453" name="Google Shape;453;p35"/>
          <p:cNvPicPr preferRelativeResize="0"/>
          <p:nvPr/>
        </p:nvPicPr>
        <p:blipFill rotWithShape="1">
          <a:blip r:embed="rId3">
            <a:alphaModFix/>
          </a:blip>
          <a:srcRect b="0" l="0" r="0" t="0"/>
          <a:stretch/>
        </p:blipFill>
        <p:spPr>
          <a:xfrm>
            <a:off x="818481" y="2589696"/>
            <a:ext cx="316964" cy="244927"/>
          </a:xfrm>
          <a:prstGeom prst="rect">
            <a:avLst/>
          </a:prstGeom>
          <a:noFill/>
          <a:ln>
            <a:noFill/>
          </a:ln>
        </p:spPr>
      </p:pic>
      <p:pic>
        <p:nvPicPr>
          <p:cNvPr id="454" name="Google Shape;454;p35"/>
          <p:cNvPicPr preferRelativeResize="0"/>
          <p:nvPr/>
        </p:nvPicPr>
        <p:blipFill rotWithShape="1">
          <a:blip r:embed="rId3">
            <a:alphaModFix/>
          </a:blip>
          <a:srcRect b="0" l="0" r="0" t="0"/>
          <a:stretch/>
        </p:blipFill>
        <p:spPr>
          <a:xfrm>
            <a:off x="818481" y="3244314"/>
            <a:ext cx="316964" cy="244927"/>
          </a:xfrm>
          <a:prstGeom prst="rect">
            <a:avLst/>
          </a:prstGeom>
          <a:noFill/>
          <a:ln>
            <a:noFill/>
          </a:ln>
        </p:spPr>
      </p:pic>
      <p:pic>
        <p:nvPicPr>
          <p:cNvPr id="455" name="Google Shape;455;p35"/>
          <p:cNvPicPr preferRelativeResize="0"/>
          <p:nvPr/>
        </p:nvPicPr>
        <p:blipFill rotWithShape="1">
          <a:blip r:embed="rId3">
            <a:alphaModFix/>
          </a:blip>
          <a:srcRect b="0" l="0" r="0" t="0"/>
          <a:stretch/>
        </p:blipFill>
        <p:spPr>
          <a:xfrm>
            <a:off x="826802" y="3875505"/>
            <a:ext cx="316964" cy="244927"/>
          </a:xfrm>
          <a:prstGeom prst="rect">
            <a:avLst/>
          </a:prstGeom>
          <a:noFill/>
          <a:ln>
            <a:noFill/>
          </a:ln>
        </p:spPr>
      </p:pic>
      <p:pic>
        <p:nvPicPr>
          <p:cNvPr id="456" name="Google Shape;456;p35"/>
          <p:cNvPicPr preferRelativeResize="0"/>
          <p:nvPr/>
        </p:nvPicPr>
        <p:blipFill rotWithShape="1">
          <a:blip r:embed="rId3">
            <a:alphaModFix/>
          </a:blip>
          <a:srcRect b="0" l="0" r="0" t="0"/>
          <a:stretch/>
        </p:blipFill>
        <p:spPr>
          <a:xfrm>
            <a:off x="826802" y="4492266"/>
            <a:ext cx="316964" cy="244927"/>
          </a:xfrm>
          <a:prstGeom prst="rect">
            <a:avLst/>
          </a:prstGeom>
          <a:noFill/>
          <a:ln>
            <a:noFill/>
          </a:ln>
        </p:spPr>
      </p:pic>
      <p:pic>
        <p:nvPicPr>
          <p:cNvPr id="457" name="Google Shape;457;p35"/>
          <p:cNvPicPr preferRelativeResize="0"/>
          <p:nvPr/>
        </p:nvPicPr>
        <p:blipFill rotWithShape="1">
          <a:blip r:embed="rId3">
            <a:alphaModFix/>
          </a:blip>
          <a:srcRect b="0" l="0" r="0" t="0"/>
          <a:stretch/>
        </p:blipFill>
        <p:spPr>
          <a:xfrm>
            <a:off x="818481" y="5109027"/>
            <a:ext cx="316964" cy="24492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2" name="Shape 462"/>
        <p:cNvGrpSpPr/>
        <p:nvPr/>
      </p:nvGrpSpPr>
      <p:grpSpPr>
        <a:xfrm>
          <a:off x="0" y="0"/>
          <a:ext cx="0" cy="0"/>
          <a:chOff x="0" y="0"/>
          <a:chExt cx="0" cy="0"/>
        </a:xfrm>
      </p:grpSpPr>
      <p:sp>
        <p:nvSpPr>
          <p:cNvPr id="463" name="Google Shape;463;p36"/>
          <p:cNvSpPr/>
          <p:nvPr/>
        </p:nvSpPr>
        <p:spPr>
          <a:xfrm>
            <a:off x="347190" y="1216120"/>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464" name="Google Shape;464;p36"/>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Using assumptions</a:t>
            </a:r>
            <a:endParaRPr b="0" i="0" u="none" cap="none" strike="noStrike">
              <a:solidFill>
                <a:srgbClr val="203F7B"/>
              </a:solidFill>
            </a:endParaRPr>
          </a:p>
        </p:txBody>
      </p:sp>
      <p:sp>
        <p:nvSpPr>
          <p:cNvPr id="465" name="Google Shape;465;p36"/>
          <p:cNvSpPr/>
          <p:nvPr/>
        </p:nvSpPr>
        <p:spPr>
          <a:xfrm>
            <a:off x="1314915" y="1826584"/>
            <a:ext cx="6573491"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If we listen we have assumptions</a:t>
            </a:r>
            <a:endParaRPr b="0" i="0" sz="14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Recognize these assumptions</a:t>
            </a:r>
            <a:endParaRPr b="0" i="0" sz="14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Ask questions about the assumptions</a:t>
            </a:r>
            <a:endParaRPr b="0" i="0" sz="14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br>
              <a:rPr b="0" i="0" lang="en-US" sz="2800" u="none" cap="none" strike="noStrike">
                <a:solidFill>
                  <a:srgbClr val="595959"/>
                </a:solidFill>
                <a:latin typeface="Nunito Sans"/>
                <a:ea typeface="Nunito Sans"/>
                <a:cs typeface="Nunito Sans"/>
                <a:sym typeface="Nunito Sans"/>
              </a:rPr>
            </a:br>
            <a:endParaRPr b="0" i="0" sz="2800" u="none" cap="none" strike="noStrike">
              <a:solidFill>
                <a:srgbClr val="323232"/>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br>
              <a:rPr b="0" i="0" lang="en-US" sz="2800" u="none" cap="none" strike="noStrike">
                <a:solidFill>
                  <a:srgbClr val="595959"/>
                </a:solidFill>
                <a:latin typeface="Nunito Sans"/>
                <a:ea typeface="Nunito Sans"/>
                <a:cs typeface="Nunito Sans"/>
                <a:sym typeface="Nunito Sans"/>
              </a:rPr>
            </a:br>
            <a:endParaRPr b="0" i="0" sz="2800" u="none" cap="none" strike="noStrike">
              <a:solidFill>
                <a:srgbClr val="323232"/>
              </a:solidFill>
              <a:latin typeface="Nunito Sans"/>
              <a:ea typeface="Nunito Sans"/>
              <a:cs typeface="Nunito Sans"/>
              <a:sym typeface="Nunito Sans"/>
            </a:endParaRPr>
          </a:p>
        </p:txBody>
      </p:sp>
      <p:sp>
        <p:nvSpPr>
          <p:cNvPr id="466" name="Google Shape;466;p36"/>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467" name="Google Shape;467;p36"/>
          <p:cNvSpPr/>
          <p:nvPr/>
        </p:nvSpPr>
        <p:spPr>
          <a:xfrm>
            <a:off x="9416026" y="1216120"/>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pic>
        <p:nvPicPr>
          <p:cNvPr id="468" name="Google Shape;468;p36"/>
          <p:cNvPicPr preferRelativeResize="0"/>
          <p:nvPr/>
        </p:nvPicPr>
        <p:blipFill rotWithShape="1">
          <a:blip r:embed="rId3">
            <a:alphaModFix/>
          </a:blip>
          <a:srcRect b="0" l="0" r="0" t="0"/>
          <a:stretch/>
        </p:blipFill>
        <p:spPr>
          <a:xfrm>
            <a:off x="826802" y="1915829"/>
            <a:ext cx="316964" cy="244927"/>
          </a:xfrm>
          <a:prstGeom prst="rect">
            <a:avLst/>
          </a:prstGeom>
          <a:noFill/>
          <a:ln>
            <a:noFill/>
          </a:ln>
        </p:spPr>
      </p:pic>
      <p:pic>
        <p:nvPicPr>
          <p:cNvPr id="469" name="Google Shape;469;p36"/>
          <p:cNvPicPr preferRelativeResize="0"/>
          <p:nvPr/>
        </p:nvPicPr>
        <p:blipFill rotWithShape="1">
          <a:blip r:embed="rId3">
            <a:alphaModFix/>
          </a:blip>
          <a:srcRect b="0" l="0" r="0" t="0"/>
          <a:stretch/>
        </p:blipFill>
        <p:spPr>
          <a:xfrm>
            <a:off x="826802" y="4459031"/>
            <a:ext cx="316964" cy="244927"/>
          </a:xfrm>
          <a:prstGeom prst="rect">
            <a:avLst/>
          </a:prstGeom>
          <a:noFill/>
          <a:ln>
            <a:noFill/>
          </a:ln>
        </p:spPr>
      </p:pic>
      <p:pic>
        <p:nvPicPr>
          <p:cNvPr id="470" name="Google Shape;470;p36"/>
          <p:cNvPicPr preferRelativeResize="0"/>
          <p:nvPr/>
        </p:nvPicPr>
        <p:blipFill rotWithShape="1">
          <a:blip r:embed="rId3">
            <a:alphaModFix/>
          </a:blip>
          <a:srcRect b="0" l="0" r="0" t="0"/>
          <a:stretch/>
        </p:blipFill>
        <p:spPr>
          <a:xfrm>
            <a:off x="826802" y="3187430"/>
            <a:ext cx="316964" cy="244927"/>
          </a:xfrm>
          <a:prstGeom prst="rect">
            <a:avLst/>
          </a:prstGeom>
          <a:noFill/>
          <a:ln>
            <a:noFill/>
          </a:ln>
        </p:spPr>
      </p:pic>
      <p:pic>
        <p:nvPicPr>
          <p:cNvPr id="471" name="Google Shape;471;p36"/>
          <p:cNvPicPr preferRelativeResize="0"/>
          <p:nvPr/>
        </p:nvPicPr>
        <p:blipFill rotWithShape="1">
          <a:blip r:embed="rId4">
            <a:alphaModFix/>
          </a:blip>
          <a:srcRect b="0" l="0" r="0" t="0"/>
          <a:stretch/>
        </p:blipFill>
        <p:spPr>
          <a:xfrm>
            <a:off x="9786335" y="2759797"/>
            <a:ext cx="1645920" cy="164592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5" name="Shape 475"/>
        <p:cNvGrpSpPr/>
        <p:nvPr/>
      </p:nvGrpSpPr>
      <p:grpSpPr>
        <a:xfrm>
          <a:off x="0" y="0"/>
          <a:ext cx="0" cy="0"/>
          <a:chOff x="0" y="0"/>
          <a:chExt cx="0" cy="0"/>
        </a:xfrm>
      </p:grpSpPr>
      <p:sp>
        <p:nvSpPr>
          <p:cNvPr id="476" name="Google Shape;476;p37"/>
          <p:cNvSpPr/>
          <p:nvPr/>
        </p:nvSpPr>
        <p:spPr>
          <a:xfrm>
            <a:off x="373109" y="1215456"/>
            <a:ext cx="11000409" cy="4670994"/>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2F8FB"/>
                </a:solidFill>
                <a:latin typeface="Calibri"/>
                <a:ea typeface="Calibri"/>
                <a:cs typeface="Calibri"/>
                <a:sym typeface="Calibri"/>
              </a:rPr>
              <a:t>     </a:t>
            </a:r>
            <a:endParaRPr b="0" i="0" sz="2400" u="none" cap="none" strike="noStrike">
              <a:solidFill>
                <a:srgbClr val="F2F8FB"/>
              </a:solidFill>
              <a:latin typeface="Calibri"/>
              <a:ea typeface="Calibri"/>
              <a:cs typeface="Calibri"/>
              <a:sym typeface="Calibri"/>
            </a:endParaRPr>
          </a:p>
        </p:txBody>
      </p:sp>
      <p:sp>
        <p:nvSpPr>
          <p:cNvPr id="477" name="Google Shape;477;p37"/>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Ask sharp questions</a:t>
            </a:r>
            <a:endParaRPr b="0" i="0" sz="4400" u="none" cap="none" strike="noStrike">
              <a:solidFill>
                <a:srgbClr val="203F7B"/>
              </a:solidFill>
              <a:latin typeface="Calibri"/>
              <a:ea typeface="Calibri"/>
              <a:cs typeface="Calibri"/>
              <a:sym typeface="Calibri"/>
            </a:endParaRPr>
          </a:p>
        </p:txBody>
      </p:sp>
      <p:sp>
        <p:nvSpPr>
          <p:cNvPr id="478" name="Google Shape;478;p37"/>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79" name="Google Shape;479;p37"/>
          <p:cNvSpPr/>
          <p:nvPr/>
        </p:nvSpPr>
        <p:spPr>
          <a:xfrm>
            <a:off x="1179806" y="1433914"/>
            <a:ext cx="9831578"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1700"/>
              <a:buFont typeface="Arial"/>
              <a:buNone/>
            </a:pPr>
            <a:r>
              <a:rPr b="0" i="0" lang="en-US" sz="1700" u="none" cap="none" strike="noStrike">
                <a:latin typeface="Nunito Sans"/>
                <a:ea typeface="Nunito Sans"/>
                <a:cs typeface="Nunito Sans"/>
                <a:sym typeface="Nunito Sans"/>
              </a:rPr>
              <a:t>What d</a:t>
            </a:r>
            <a:r>
              <a:rPr lang="en-US" sz="1700">
                <a:latin typeface="Nunito Sans"/>
                <a:ea typeface="Nunito Sans"/>
                <a:cs typeface="Nunito Sans"/>
                <a:sym typeface="Nunito Sans"/>
              </a:rPr>
              <a:t>oes a collaboration mean to you</a:t>
            </a:r>
            <a:r>
              <a:rPr b="0" i="0" lang="en-US" sz="1700" u="none" cap="none" strike="noStrike">
                <a:latin typeface="Nunito Sans"/>
                <a:ea typeface="Nunito Sans"/>
                <a:cs typeface="Nunito Sans"/>
                <a:sym typeface="Nunito Sans"/>
              </a:rPr>
              <a:t>?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1700"/>
              <a:buFont typeface="Arial"/>
              <a:buNone/>
            </a:pPr>
            <a:r>
              <a:rPr b="0" i="0" lang="en-US" sz="1700" u="none" cap="none" strike="noStrike">
                <a:latin typeface="Nunito Sans"/>
                <a:ea typeface="Nunito Sans"/>
                <a:cs typeface="Nunito Sans"/>
                <a:sym typeface="Nunito Sans"/>
              </a:rPr>
              <a:t>What ma</a:t>
            </a:r>
            <a:r>
              <a:rPr lang="en-US" sz="1700">
                <a:latin typeface="Nunito Sans"/>
                <a:ea typeface="Nunito Sans"/>
                <a:cs typeface="Nunito Sans"/>
                <a:sym typeface="Nunito Sans"/>
              </a:rPr>
              <a:t>kes a collaboration good for you</a:t>
            </a:r>
            <a:r>
              <a:rPr b="0" i="0" lang="en-US" sz="1700" u="none" cap="none" strike="noStrike">
                <a:latin typeface="Nunito Sans"/>
                <a:ea typeface="Nunito Sans"/>
                <a:cs typeface="Nunito Sans"/>
                <a:sym typeface="Nunito Sans"/>
              </a:rPr>
              <a:t>?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1700"/>
              <a:buFont typeface="Arial"/>
              <a:buNone/>
            </a:pPr>
            <a:r>
              <a:rPr b="0" i="0" lang="en-US" sz="1700" u="none" cap="none" strike="noStrike">
                <a:latin typeface="Nunito Sans"/>
                <a:ea typeface="Nunito Sans"/>
                <a:cs typeface="Nunito Sans"/>
                <a:sym typeface="Nunito Sans"/>
              </a:rPr>
              <a:t>What ma</a:t>
            </a:r>
            <a:r>
              <a:rPr lang="en-US" sz="1700">
                <a:latin typeface="Nunito Sans"/>
                <a:ea typeface="Nunito Sans"/>
                <a:cs typeface="Nunito Sans"/>
                <a:sym typeface="Nunito Sans"/>
              </a:rPr>
              <a:t>kes trust so important in a collaboration</a:t>
            </a:r>
            <a:r>
              <a:rPr b="0" i="0" lang="en-US" sz="1700" u="none" cap="none" strike="noStrike">
                <a:latin typeface="Nunito Sans"/>
                <a:ea typeface="Nunito Sans"/>
                <a:cs typeface="Nunito Sans"/>
                <a:sym typeface="Nunito Sans"/>
              </a:rPr>
              <a:t>?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1700"/>
              <a:buFont typeface="Arial"/>
              <a:buNone/>
            </a:pPr>
            <a:r>
              <a:rPr lang="en-US" sz="1700">
                <a:latin typeface="Nunito Sans"/>
                <a:ea typeface="Nunito Sans"/>
                <a:cs typeface="Nunito Sans"/>
                <a:sym typeface="Nunito Sans"/>
              </a:rPr>
              <a:t>How do you know that there is trust in a collaboration</a:t>
            </a:r>
            <a:r>
              <a:rPr b="0" i="0" lang="en-US" sz="1700" u="none" cap="none" strike="noStrike">
                <a:latin typeface="Nunito Sans"/>
                <a:ea typeface="Nunito Sans"/>
                <a:cs typeface="Nunito Sans"/>
                <a:sym typeface="Nunito Sans"/>
              </a:rPr>
              <a:t>?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1700"/>
              <a:buFont typeface="Arial"/>
              <a:buNone/>
            </a:pPr>
            <a:r>
              <a:rPr lang="en-US" sz="1700">
                <a:latin typeface="Nunito Sans"/>
                <a:ea typeface="Nunito Sans"/>
                <a:cs typeface="Nunito Sans"/>
                <a:sym typeface="Nunito Sans"/>
              </a:rPr>
              <a:t>When do you trust someone</a:t>
            </a:r>
            <a:r>
              <a:rPr b="0" i="0" lang="en-US" sz="1700" u="none" cap="none" strike="noStrike">
                <a:latin typeface="Nunito Sans"/>
                <a:ea typeface="Nunito Sans"/>
                <a:cs typeface="Nunito Sans"/>
                <a:sym typeface="Nunito Sans"/>
              </a:rPr>
              <a:t>?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1700"/>
              <a:buFont typeface="Arial"/>
              <a:buNone/>
            </a:pPr>
            <a:r>
              <a:rPr b="0" i="0" lang="en-US" sz="1700" u="none" cap="none" strike="noStrike">
                <a:latin typeface="Nunito Sans"/>
                <a:ea typeface="Nunito Sans"/>
                <a:cs typeface="Nunito Sans"/>
                <a:sym typeface="Nunito Sans"/>
              </a:rPr>
              <a:t>What do you mean when you talk about playing with con</a:t>
            </a:r>
            <a:r>
              <a:rPr lang="en-US" sz="1700">
                <a:latin typeface="Nunito Sans"/>
                <a:ea typeface="Nunito Sans"/>
                <a:cs typeface="Nunito Sans"/>
                <a:sym typeface="Nunito Sans"/>
              </a:rPr>
              <a:t>fidence</a:t>
            </a:r>
            <a:r>
              <a:rPr b="0" i="0" lang="en-US" sz="1700" u="none" cap="none" strike="noStrike">
                <a:latin typeface="Nunito Sans"/>
                <a:ea typeface="Nunito Sans"/>
                <a:cs typeface="Nunito Sans"/>
                <a:sym typeface="Nunito Sans"/>
              </a:rPr>
              <a:t>?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1700"/>
              <a:buFont typeface="Arial"/>
              <a:buNone/>
            </a:pPr>
            <a:r>
              <a:rPr b="0" i="0" lang="en-US" sz="1700" u="none" cap="none" strike="noStrike">
                <a:latin typeface="Nunito Sans"/>
                <a:ea typeface="Nunito Sans"/>
                <a:cs typeface="Nunito Sans"/>
                <a:sym typeface="Nunito Sans"/>
              </a:rPr>
              <a:t>H</a:t>
            </a:r>
            <a:r>
              <a:rPr lang="en-US" sz="1700">
                <a:latin typeface="Nunito Sans"/>
                <a:ea typeface="Nunito Sans"/>
                <a:cs typeface="Nunito Sans"/>
                <a:sym typeface="Nunito Sans"/>
              </a:rPr>
              <a:t>ow do you know that someone is playing with confidence</a:t>
            </a:r>
            <a:r>
              <a:rPr b="0" i="0" lang="en-US" sz="1700" u="none" cap="none" strike="noStrike">
                <a:latin typeface="Nunito Sans"/>
                <a:ea typeface="Nunito Sans"/>
                <a:cs typeface="Nunito Sans"/>
                <a:sym typeface="Nunito Sans"/>
              </a:rPr>
              <a:t>?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1700"/>
              <a:buFont typeface="Arial"/>
              <a:buNone/>
            </a:pPr>
            <a:r>
              <a:rPr b="0" i="0" lang="en-US" sz="1700" u="none" cap="none" strike="noStrike">
                <a:latin typeface="Nunito Sans"/>
                <a:ea typeface="Nunito Sans"/>
                <a:cs typeface="Nunito Sans"/>
                <a:sym typeface="Nunito Sans"/>
              </a:rPr>
              <a:t>W</a:t>
            </a:r>
            <a:r>
              <a:rPr lang="en-US" sz="1700">
                <a:latin typeface="Nunito Sans"/>
                <a:ea typeface="Nunito Sans"/>
                <a:cs typeface="Nunito Sans"/>
                <a:sym typeface="Nunito Sans"/>
              </a:rPr>
              <a:t>hat exceptions are these </a:t>
            </a:r>
            <a:r>
              <a:rPr b="0" i="0" lang="en-US" sz="1700" u="none" cap="none" strike="noStrike">
                <a:latin typeface="Nunito Sans"/>
                <a:ea typeface="Nunito Sans"/>
                <a:cs typeface="Nunito Sans"/>
                <a:sym typeface="Nunito Sans"/>
              </a:rPr>
              <a:t>(</a:t>
            </a:r>
            <a:r>
              <a:rPr lang="en-US" sz="1700">
                <a:latin typeface="Nunito Sans"/>
                <a:ea typeface="Nunito Sans"/>
                <a:cs typeface="Nunito Sans"/>
                <a:sym typeface="Nunito Sans"/>
              </a:rPr>
              <a:t>with regard to playing with confidence</a:t>
            </a:r>
            <a:r>
              <a:rPr b="0" i="0" lang="en-US" sz="1700" u="none" cap="none" strike="noStrike">
                <a:latin typeface="Nunito Sans"/>
                <a:ea typeface="Nunito Sans"/>
                <a:cs typeface="Nunito Sans"/>
                <a:sym typeface="Nunito Sans"/>
              </a:rPr>
              <a:t>)?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1700"/>
              <a:buFont typeface="Arial"/>
              <a:buNone/>
            </a:pPr>
            <a:r>
              <a:rPr lang="en-US" sz="1700">
                <a:latin typeface="Nunito Sans"/>
                <a:ea typeface="Nunito Sans"/>
                <a:cs typeface="Nunito Sans"/>
                <a:sym typeface="Nunito Sans"/>
              </a:rPr>
              <a:t>Can you accidentally play with someone’s confidence</a:t>
            </a:r>
            <a:r>
              <a:rPr b="0" i="0" lang="en-US" sz="1700" u="none" cap="none" strike="noStrike">
                <a:latin typeface="Nunito Sans"/>
                <a:ea typeface="Nunito Sans"/>
                <a:cs typeface="Nunito Sans"/>
                <a:sym typeface="Nunito Sans"/>
              </a:rPr>
              <a:t>?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1700"/>
              <a:buFont typeface="Arial"/>
              <a:buNone/>
            </a:pPr>
            <a:r>
              <a:rPr b="0" i="0" lang="en-US" sz="1700" u="none" cap="none" strike="noStrike">
                <a:latin typeface="Nunito Sans"/>
                <a:ea typeface="Nunito Sans"/>
                <a:cs typeface="Nunito Sans"/>
                <a:sym typeface="Nunito Sans"/>
              </a:rPr>
              <a:t>Is playing with c</a:t>
            </a:r>
            <a:r>
              <a:rPr lang="en-US" sz="1700">
                <a:latin typeface="Nunito Sans"/>
                <a:ea typeface="Nunito Sans"/>
                <a:cs typeface="Nunito Sans"/>
                <a:sym typeface="Nunito Sans"/>
              </a:rPr>
              <a:t>onfidence a conscious action</a:t>
            </a:r>
            <a:r>
              <a:rPr b="0" i="0" lang="en-US" sz="1700" u="none" cap="none" strike="noStrike">
                <a:latin typeface="Nunito Sans"/>
                <a:ea typeface="Nunito Sans"/>
                <a:cs typeface="Nunito Sans"/>
                <a:sym typeface="Nunito Sans"/>
              </a:rPr>
              <a:t>? </a:t>
            </a:r>
            <a:endParaRPr b="0" i="0" sz="1400" u="none" cap="none" strike="noStrike">
              <a:latin typeface="Arial"/>
              <a:ea typeface="Arial"/>
              <a:cs typeface="Arial"/>
              <a:sym typeface="Arial"/>
            </a:endParaRPr>
          </a:p>
        </p:txBody>
      </p:sp>
      <p:pic>
        <p:nvPicPr>
          <p:cNvPr id="480" name="Google Shape;480;p37"/>
          <p:cNvPicPr preferRelativeResize="0"/>
          <p:nvPr/>
        </p:nvPicPr>
        <p:blipFill rotWithShape="1">
          <a:blip r:embed="rId3">
            <a:alphaModFix/>
          </a:blip>
          <a:srcRect b="0" l="0" r="0" t="0"/>
          <a:stretch/>
        </p:blipFill>
        <p:spPr>
          <a:xfrm>
            <a:off x="817672" y="1612900"/>
            <a:ext cx="214598" cy="186105"/>
          </a:xfrm>
          <a:prstGeom prst="rect">
            <a:avLst/>
          </a:prstGeom>
          <a:noFill/>
          <a:ln>
            <a:noFill/>
          </a:ln>
        </p:spPr>
      </p:pic>
      <p:pic>
        <p:nvPicPr>
          <p:cNvPr id="481" name="Google Shape;481;p37"/>
          <p:cNvPicPr preferRelativeResize="0"/>
          <p:nvPr/>
        </p:nvPicPr>
        <p:blipFill rotWithShape="1">
          <a:blip r:embed="rId3">
            <a:alphaModFix/>
          </a:blip>
          <a:srcRect b="0" l="0" r="0" t="0"/>
          <a:stretch/>
        </p:blipFill>
        <p:spPr>
          <a:xfrm>
            <a:off x="817672" y="2010344"/>
            <a:ext cx="214598" cy="186105"/>
          </a:xfrm>
          <a:prstGeom prst="rect">
            <a:avLst/>
          </a:prstGeom>
          <a:noFill/>
          <a:ln>
            <a:noFill/>
          </a:ln>
        </p:spPr>
      </p:pic>
      <p:pic>
        <p:nvPicPr>
          <p:cNvPr id="482" name="Google Shape;482;p37"/>
          <p:cNvPicPr preferRelativeResize="0"/>
          <p:nvPr/>
        </p:nvPicPr>
        <p:blipFill rotWithShape="1">
          <a:blip r:embed="rId3">
            <a:alphaModFix/>
          </a:blip>
          <a:srcRect b="0" l="0" r="0" t="0"/>
          <a:stretch/>
        </p:blipFill>
        <p:spPr>
          <a:xfrm>
            <a:off x="817672" y="2407788"/>
            <a:ext cx="214598" cy="186105"/>
          </a:xfrm>
          <a:prstGeom prst="rect">
            <a:avLst/>
          </a:prstGeom>
          <a:noFill/>
          <a:ln>
            <a:noFill/>
          </a:ln>
        </p:spPr>
      </p:pic>
      <p:pic>
        <p:nvPicPr>
          <p:cNvPr id="483" name="Google Shape;483;p37"/>
          <p:cNvPicPr preferRelativeResize="0"/>
          <p:nvPr/>
        </p:nvPicPr>
        <p:blipFill rotWithShape="1">
          <a:blip r:embed="rId3">
            <a:alphaModFix/>
          </a:blip>
          <a:srcRect b="0" l="0" r="0" t="0"/>
          <a:stretch/>
        </p:blipFill>
        <p:spPr>
          <a:xfrm>
            <a:off x="817672" y="2779832"/>
            <a:ext cx="214598" cy="186105"/>
          </a:xfrm>
          <a:prstGeom prst="rect">
            <a:avLst/>
          </a:prstGeom>
          <a:noFill/>
          <a:ln>
            <a:noFill/>
          </a:ln>
        </p:spPr>
      </p:pic>
      <p:pic>
        <p:nvPicPr>
          <p:cNvPr id="484" name="Google Shape;484;p37"/>
          <p:cNvPicPr preferRelativeResize="0"/>
          <p:nvPr/>
        </p:nvPicPr>
        <p:blipFill rotWithShape="1">
          <a:blip r:embed="rId3">
            <a:alphaModFix/>
          </a:blip>
          <a:srcRect b="0" l="0" r="0" t="0"/>
          <a:stretch/>
        </p:blipFill>
        <p:spPr>
          <a:xfrm>
            <a:off x="817672" y="3177276"/>
            <a:ext cx="214598" cy="186105"/>
          </a:xfrm>
          <a:prstGeom prst="rect">
            <a:avLst/>
          </a:prstGeom>
          <a:noFill/>
          <a:ln>
            <a:noFill/>
          </a:ln>
        </p:spPr>
      </p:pic>
      <p:pic>
        <p:nvPicPr>
          <p:cNvPr id="485" name="Google Shape;485;p37"/>
          <p:cNvPicPr preferRelativeResize="0"/>
          <p:nvPr/>
        </p:nvPicPr>
        <p:blipFill rotWithShape="1">
          <a:blip r:embed="rId3">
            <a:alphaModFix/>
          </a:blip>
          <a:srcRect b="0" l="0" r="0" t="0"/>
          <a:stretch/>
        </p:blipFill>
        <p:spPr>
          <a:xfrm>
            <a:off x="817672" y="3574720"/>
            <a:ext cx="214598" cy="186105"/>
          </a:xfrm>
          <a:prstGeom prst="rect">
            <a:avLst/>
          </a:prstGeom>
          <a:noFill/>
          <a:ln>
            <a:noFill/>
          </a:ln>
        </p:spPr>
      </p:pic>
      <p:pic>
        <p:nvPicPr>
          <p:cNvPr id="486" name="Google Shape;486;p37"/>
          <p:cNvPicPr preferRelativeResize="0"/>
          <p:nvPr/>
        </p:nvPicPr>
        <p:blipFill rotWithShape="1">
          <a:blip r:embed="rId3">
            <a:alphaModFix/>
          </a:blip>
          <a:srcRect b="0" l="0" r="0" t="0"/>
          <a:stretch/>
        </p:blipFill>
        <p:spPr>
          <a:xfrm>
            <a:off x="815543" y="3959464"/>
            <a:ext cx="214598" cy="186105"/>
          </a:xfrm>
          <a:prstGeom prst="rect">
            <a:avLst/>
          </a:prstGeom>
          <a:noFill/>
          <a:ln>
            <a:noFill/>
          </a:ln>
        </p:spPr>
      </p:pic>
      <p:pic>
        <p:nvPicPr>
          <p:cNvPr id="487" name="Google Shape;487;p37"/>
          <p:cNvPicPr preferRelativeResize="0"/>
          <p:nvPr/>
        </p:nvPicPr>
        <p:blipFill rotWithShape="1">
          <a:blip r:embed="rId3">
            <a:alphaModFix/>
          </a:blip>
          <a:srcRect b="0" l="0" r="0" t="0"/>
          <a:stretch/>
        </p:blipFill>
        <p:spPr>
          <a:xfrm>
            <a:off x="817672" y="4356908"/>
            <a:ext cx="214598" cy="186105"/>
          </a:xfrm>
          <a:prstGeom prst="rect">
            <a:avLst/>
          </a:prstGeom>
          <a:noFill/>
          <a:ln>
            <a:noFill/>
          </a:ln>
        </p:spPr>
      </p:pic>
      <p:pic>
        <p:nvPicPr>
          <p:cNvPr id="488" name="Google Shape;488;p37"/>
          <p:cNvPicPr preferRelativeResize="0"/>
          <p:nvPr/>
        </p:nvPicPr>
        <p:blipFill rotWithShape="1">
          <a:blip r:embed="rId3">
            <a:alphaModFix/>
          </a:blip>
          <a:srcRect b="0" l="0" r="0" t="0"/>
          <a:stretch/>
        </p:blipFill>
        <p:spPr>
          <a:xfrm>
            <a:off x="817672" y="4741652"/>
            <a:ext cx="214598" cy="186105"/>
          </a:xfrm>
          <a:prstGeom prst="rect">
            <a:avLst/>
          </a:prstGeom>
          <a:noFill/>
          <a:ln>
            <a:noFill/>
          </a:ln>
        </p:spPr>
      </p:pic>
      <p:pic>
        <p:nvPicPr>
          <p:cNvPr id="489" name="Google Shape;489;p37"/>
          <p:cNvPicPr preferRelativeResize="0"/>
          <p:nvPr/>
        </p:nvPicPr>
        <p:blipFill rotWithShape="1">
          <a:blip r:embed="rId3">
            <a:alphaModFix/>
          </a:blip>
          <a:srcRect b="0" l="0" r="0" t="0"/>
          <a:stretch/>
        </p:blipFill>
        <p:spPr>
          <a:xfrm>
            <a:off x="817672" y="5113696"/>
            <a:ext cx="214598" cy="18610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3" name="Shape 493"/>
        <p:cNvGrpSpPr/>
        <p:nvPr/>
      </p:nvGrpSpPr>
      <p:grpSpPr>
        <a:xfrm>
          <a:off x="0" y="0"/>
          <a:ext cx="0" cy="0"/>
          <a:chOff x="0" y="0"/>
          <a:chExt cx="0" cy="0"/>
        </a:xfrm>
      </p:grpSpPr>
      <p:sp>
        <p:nvSpPr>
          <p:cNvPr id="494" name="Google Shape;494;p38"/>
          <p:cNvSpPr/>
          <p:nvPr/>
        </p:nvSpPr>
        <p:spPr>
          <a:xfrm>
            <a:off x="468143" y="1215456"/>
            <a:ext cx="11443083"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495" name="Google Shape;495;p38"/>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5 minutes (plenary)</a:t>
            </a:r>
            <a:endParaRPr b="0" i="0" sz="2800" u="none" cap="none" strike="noStrike">
              <a:latin typeface="Nunito Sans"/>
              <a:ea typeface="Nunito Sans"/>
              <a:cs typeface="Nunito Sans"/>
              <a:sym typeface="Nunito Sans"/>
            </a:endParaRPr>
          </a:p>
        </p:txBody>
      </p:sp>
      <p:sp>
        <p:nvSpPr>
          <p:cNvPr id="496" name="Google Shape;496;p38"/>
          <p:cNvSpPr/>
          <p:nvPr/>
        </p:nvSpPr>
        <p:spPr>
          <a:xfrm>
            <a:off x="468143" y="2976518"/>
            <a:ext cx="11443083"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497" name="Google Shape;497;p38"/>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sp>
        <p:nvSpPr>
          <p:cNvPr id="498" name="Google Shape;498;p38"/>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99" name="Google Shape;499;p38"/>
          <p:cNvSpPr/>
          <p:nvPr/>
        </p:nvSpPr>
        <p:spPr>
          <a:xfrm>
            <a:off x="1267675" y="3346560"/>
            <a:ext cx="10569000" cy="2030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What t</a:t>
            </a:r>
            <a:r>
              <a:rPr lang="en-US" sz="2800">
                <a:latin typeface="Nunito Sans"/>
                <a:ea typeface="Nunito Sans"/>
                <a:cs typeface="Nunito Sans"/>
                <a:sym typeface="Nunito Sans"/>
              </a:rPr>
              <a:t>ypes of questions are there</a:t>
            </a:r>
            <a:r>
              <a:rPr b="0" i="0" lang="en-US" sz="28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p:txBody>
      </p:sp>
      <p:sp>
        <p:nvSpPr>
          <p:cNvPr id="500" name="Google Shape;500;p38"/>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Types of questions</a:t>
            </a:r>
            <a:endParaRPr b="0" i="0" u="none" cap="none" strike="noStrike">
              <a:solidFill>
                <a:srgbClr val="203F7B"/>
              </a:solidFill>
            </a:endParaRPr>
          </a:p>
        </p:txBody>
      </p:sp>
      <p:pic>
        <p:nvPicPr>
          <p:cNvPr id="501" name="Google Shape;501;p38"/>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6" name="Shape 506"/>
        <p:cNvGrpSpPr/>
        <p:nvPr/>
      </p:nvGrpSpPr>
      <p:grpSpPr>
        <a:xfrm>
          <a:off x="0" y="0"/>
          <a:ext cx="0" cy="0"/>
          <a:chOff x="0" y="0"/>
          <a:chExt cx="0" cy="0"/>
        </a:xfrm>
      </p:grpSpPr>
      <p:sp>
        <p:nvSpPr>
          <p:cNvPr id="507" name="Google Shape;507;p39"/>
          <p:cNvSpPr/>
          <p:nvPr/>
        </p:nvSpPr>
        <p:spPr>
          <a:xfrm>
            <a:off x="347190" y="1216120"/>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508" name="Google Shape;508;p39"/>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rtl="0" algn="ctr">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Types of questions</a:t>
            </a:r>
            <a:endParaRPr>
              <a:solidFill>
                <a:srgbClr val="203F7B"/>
              </a:solidFill>
            </a:endParaRPr>
          </a:p>
          <a:p>
            <a:pPr indent="0" lvl="0" marL="0" marR="0" rtl="0" algn="ctr">
              <a:lnSpc>
                <a:spcPct val="90000"/>
              </a:lnSpc>
              <a:spcBef>
                <a:spcPts val="0"/>
              </a:spcBef>
              <a:spcAft>
                <a:spcPts val="0"/>
              </a:spcAft>
              <a:buClr>
                <a:srgbClr val="0073AC"/>
              </a:buClr>
              <a:buSzPts val="3200"/>
              <a:buFont typeface="Nunito Sans"/>
              <a:buNone/>
            </a:pPr>
            <a:r>
              <a:t/>
            </a:r>
            <a:endParaRPr>
              <a:solidFill>
                <a:srgbClr val="057ABB"/>
              </a:solidFill>
              <a:latin typeface="Nunito Sans"/>
              <a:ea typeface="Nunito Sans"/>
              <a:cs typeface="Nunito Sans"/>
              <a:sym typeface="Nunito Sans"/>
            </a:endParaRPr>
          </a:p>
        </p:txBody>
      </p:sp>
      <p:sp>
        <p:nvSpPr>
          <p:cNvPr id="509" name="Google Shape;509;p39"/>
          <p:cNvSpPr/>
          <p:nvPr/>
        </p:nvSpPr>
        <p:spPr>
          <a:xfrm>
            <a:off x="1314915" y="1826584"/>
            <a:ext cx="6573491" cy="473282"/>
          </a:xfrm>
          <a:prstGeom prst="rect">
            <a:avLst/>
          </a:prstGeom>
          <a:noFill/>
          <a:ln>
            <a:noFill/>
          </a:ln>
        </p:spPr>
        <p:txBody>
          <a:bodyPr anchorCtr="0" anchor="t" bIns="60925" lIns="121850" spcFirstLastPara="1" rIns="121850" wrap="square" tIns="60925">
            <a:noAutofit/>
          </a:bodyPr>
          <a:lstStyle/>
          <a:p>
            <a:pPr indent="0" lvl="0" marL="0" rtl="0" algn="l">
              <a:spcBef>
                <a:spcPts val="0"/>
              </a:spcBef>
              <a:spcAft>
                <a:spcPts val="0"/>
              </a:spcAft>
              <a:buClr>
                <a:schemeClr val="dk1"/>
              </a:buClr>
              <a:buFont typeface="Arial"/>
              <a:buNone/>
            </a:pPr>
            <a:r>
              <a:rPr lang="en-US" sz="2100">
                <a:latin typeface="Nunito Sans"/>
                <a:ea typeface="Nunito Sans"/>
                <a:cs typeface="Nunito Sans"/>
                <a:sym typeface="Nunito Sans"/>
              </a:rPr>
              <a:t>Open questions</a:t>
            </a:r>
            <a:endParaRPr/>
          </a:p>
          <a:p>
            <a:pPr indent="0" lvl="0" marL="0" rtl="0" algn="l">
              <a:spcBef>
                <a:spcPts val="0"/>
              </a:spcBef>
              <a:spcAft>
                <a:spcPts val="0"/>
              </a:spcAft>
              <a:buClr>
                <a:schemeClr val="dk1"/>
              </a:buClr>
              <a:buFont typeface="Arial"/>
              <a:buNone/>
            </a:pPr>
            <a:r>
              <a:t/>
            </a:r>
            <a:endParaRPr sz="2100">
              <a:latin typeface="Nunito Sans"/>
              <a:ea typeface="Nunito Sans"/>
              <a:cs typeface="Nunito Sans"/>
              <a:sym typeface="Nunito Sans"/>
            </a:endParaRPr>
          </a:p>
          <a:p>
            <a:pPr indent="0" lvl="0" marL="0" rtl="0" algn="l">
              <a:spcBef>
                <a:spcPts val="0"/>
              </a:spcBef>
              <a:spcAft>
                <a:spcPts val="0"/>
              </a:spcAft>
              <a:buClr>
                <a:schemeClr val="dk1"/>
              </a:buClr>
              <a:buFont typeface="Arial"/>
              <a:buNone/>
            </a:pPr>
            <a:r>
              <a:rPr lang="en-US" sz="2100">
                <a:latin typeface="Nunito Sans"/>
                <a:ea typeface="Nunito Sans"/>
                <a:cs typeface="Nunito Sans"/>
                <a:sym typeface="Nunito Sans"/>
              </a:rPr>
              <a:t>Closed questions</a:t>
            </a:r>
            <a:endParaRPr/>
          </a:p>
          <a:p>
            <a:pPr indent="0" lvl="0" marL="0" rtl="0" algn="l">
              <a:spcBef>
                <a:spcPts val="0"/>
              </a:spcBef>
              <a:spcAft>
                <a:spcPts val="0"/>
              </a:spcAft>
              <a:buClr>
                <a:schemeClr val="dk1"/>
              </a:buClr>
              <a:buFont typeface="Arial"/>
              <a:buNone/>
            </a:pPr>
            <a:r>
              <a:t/>
            </a:r>
            <a:endParaRPr sz="2100">
              <a:latin typeface="Nunito Sans"/>
              <a:ea typeface="Nunito Sans"/>
              <a:cs typeface="Nunito Sans"/>
              <a:sym typeface="Nunito Sans"/>
            </a:endParaRPr>
          </a:p>
          <a:p>
            <a:pPr indent="0" lvl="0" marL="0" rtl="0" algn="l">
              <a:spcBef>
                <a:spcPts val="0"/>
              </a:spcBef>
              <a:spcAft>
                <a:spcPts val="0"/>
              </a:spcAft>
              <a:buClr>
                <a:schemeClr val="dk1"/>
              </a:buClr>
              <a:buFont typeface="Arial"/>
              <a:buNone/>
            </a:pPr>
            <a:r>
              <a:rPr lang="en-US" sz="2100">
                <a:latin typeface="Nunito Sans"/>
                <a:ea typeface="Nunito Sans"/>
                <a:cs typeface="Nunito Sans"/>
                <a:sym typeface="Nunito Sans"/>
              </a:rPr>
              <a:t>Choice questions</a:t>
            </a:r>
            <a:endParaRPr/>
          </a:p>
          <a:p>
            <a:pPr indent="0" lvl="0" marL="0" rtl="0" algn="l">
              <a:spcBef>
                <a:spcPts val="0"/>
              </a:spcBef>
              <a:spcAft>
                <a:spcPts val="0"/>
              </a:spcAft>
              <a:buClr>
                <a:schemeClr val="dk1"/>
              </a:buClr>
              <a:buFont typeface="Arial"/>
              <a:buNone/>
            </a:pPr>
            <a:r>
              <a:t/>
            </a:r>
            <a:endParaRPr sz="2100">
              <a:latin typeface="Nunito Sans"/>
              <a:ea typeface="Nunito Sans"/>
              <a:cs typeface="Nunito Sans"/>
              <a:sym typeface="Nunito Sans"/>
            </a:endParaRPr>
          </a:p>
          <a:p>
            <a:pPr indent="0" lvl="0" marL="0" rtl="0" algn="l">
              <a:spcBef>
                <a:spcPts val="0"/>
              </a:spcBef>
              <a:spcAft>
                <a:spcPts val="0"/>
              </a:spcAft>
              <a:buClr>
                <a:schemeClr val="dk1"/>
              </a:buClr>
              <a:buFont typeface="Arial"/>
              <a:buNone/>
            </a:pPr>
            <a:r>
              <a:rPr lang="en-US" sz="2100">
                <a:latin typeface="Nunito Sans"/>
                <a:ea typeface="Nunito Sans"/>
                <a:cs typeface="Nunito Sans"/>
                <a:sym typeface="Nunito Sans"/>
              </a:rPr>
              <a:t>Guiding questions</a:t>
            </a:r>
            <a:endParaRPr/>
          </a:p>
          <a:p>
            <a:pPr indent="0" lvl="0" marL="0" rtl="0" algn="l">
              <a:spcBef>
                <a:spcPts val="0"/>
              </a:spcBef>
              <a:spcAft>
                <a:spcPts val="0"/>
              </a:spcAft>
              <a:buClr>
                <a:schemeClr val="dk1"/>
              </a:buClr>
              <a:buFont typeface="Arial"/>
              <a:buNone/>
            </a:pPr>
            <a:r>
              <a:t/>
            </a:r>
            <a:endParaRPr sz="2100">
              <a:latin typeface="Nunito Sans"/>
              <a:ea typeface="Nunito Sans"/>
              <a:cs typeface="Nunito Sans"/>
              <a:sym typeface="Nunito Sans"/>
            </a:endParaRPr>
          </a:p>
          <a:p>
            <a:pPr indent="0" lvl="0" marL="0" rtl="0" algn="l">
              <a:spcBef>
                <a:spcPts val="0"/>
              </a:spcBef>
              <a:spcAft>
                <a:spcPts val="0"/>
              </a:spcAft>
              <a:buClr>
                <a:schemeClr val="dk1"/>
              </a:buClr>
              <a:buFont typeface="Arial"/>
              <a:buNone/>
            </a:pPr>
            <a:r>
              <a:rPr lang="en-US" sz="2100">
                <a:latin typeface="Nunito Sans"/>
                <a:ea typeface="Nunito Sans"/>
                <a:cs typeface="Nunito Sans"/>
                <a:sym typeface="Nunito Sans"/>
              </a:rPr>
              <a:t>Confronting Questions</a:t>
            </a:r>
            <a:endParaRPr/>
          </a:p>
          <a:p>
            <a:pPr indent="0" lvl="0" marL="0" rtl="0" algn="l">
              <a:spcBef>
                <a:spcPts val="0"/>
              </a:spcBef>
              <a:spcAft>
                <a:spcPts val="0"/>
              </a:spcAft>
              <a:buClr>
                <a:schemeClr val="dk1"/>
              </a:buClr>
              <a:buFont typeface="Arial"/>
              <a:buNone/>
            </a:pPr>
            <a:r>
              <a:t/>
            </a:r>
            <a:endParaRPr sz="2100">
              <a:latin typeface="Nunito Sans"/>
              <a:ea typeface="Nunito Sans"/>
              <a:cs typeface="Nunito Sans"/>
              <a:sym typeface="Nunito Sans"/>
            </a:endParaRPr>
          </a:p>
          <a:p>
            <a:pPr indent="0" lvl="0" marL="0" rtl="0" algn="l">
              <a:spcBef>
                <a:spcPts val="0"/>
              </a:spcBef>
              <a:spcAft>
                <a:spcPts val="0"/>
              </a:spcAft>
              <a:buClr>
                <a:schemeClr val="dk1"/>
              </a:buClr>
              <a:buFont typeface="Arial"/>
              <a:buNone/>
            </a:pPr>
            <a:r>
              <a:rPr lang="en-US" sz="2100">
                <a:latin typeface="Nunito Sans"/>
                <a:ea typeface="Nunito Sans"/>
                <a:cs typeface="Nunito Sans"/>
                <a:sym typeface="Nunito Sans"/>
              </a:rPr>
              <a:t>Provocative questions</a:t>
            </a:r>
            <a:endParaRPr sz="1600"/>
          </a:p>
          <a:p>
            <a:pPr indent="0" lvl="0" marL="0" marR="0" rtl="0" algn="l">
              <a:lnSpc>
                <a:spcPct val="100000"/>
              </a:lnSpc>
              <a:spcBef>
                <a:spcPts val="0"/>
              </a:spcBef>
              <a:spcAft>
                <a:spcPts val="0"/>
              </a:spcAft>
              <a:buClr>
                <a:srgbClr val="000000"/>
              </a:buClr>
              <a:buSzPts val="2100"/>
              <a:buFont typeface="Arial"/>
              <a:buNone/>
            </a:pPr>
            <a:r>
              <a:t/>
            </a:r>
            <a:endParaRPr sz="2100">
              <a:solidFill>
                <a:srgbClr val="595959"/>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br>
              <a:rPr b="0" i="0" lang="en-US" sz="2100" u="none" cap="none" strike="noStrike">
                <a:solidFill>
                  <a:srgbClr val="595959"/>
                </a:solidFill>
                <a:latin typeface="Nunito Sans"/>
                <a:ea typeface="Nunito Sans"/>
                <a:cs typeface="Nunito Sans"/>
                <a:sym typeface="Nunito Sans"/>
              </a:rPr>
            </a:br>
            <a:endParaRPr b="0" i="0" sz="2100" u="none" cap="none" strike="noStrike">
              <a:solidFill>
                <a:srgbClr val="323232"/>
              </a:solidFill>
              <a:latin typeface="Nunito Sans"/>
              <a:ea typeface="Nunito Sans"/>
              <a:cs typeface="Nunito Sans"/>
              <a:sym typeface="Nunito Sans"/>
            </a:endParaRPr>
          </a:p>
        </p:txBody>
      </p:sp>
      <p:sp>
        <p:nvSpPr>
          <p:cNvPr id="510" name="Google Shape;510;p39"/>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511" name="Google Shape;511;p39"/>
          <p:cNvSpPr/>
          <p:nvPr/>
        </p:nvSpPr>
        <p:spPr>
          <a:xfrm>
            <a:off x="9527288" y="1199582"/>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pic>
        <p:nvPicPr>
          <p:cNvPr id="512" name="Google Shape;512;p39"/>
          <p:cNvPicPr preferRelativeResize="0"/>
          <p:nvPr/>
        </p:nvPicPr>
        <p:blipFill rotWithShape="1">
          <a:blip r:embed="rId3">
            <a:alphaModFix/>
          </a:blip>
          <a:srcRect b="0" l="0" r="0" t="0"/>
          <a:stretch/>
        </p:blipFill>
        <p:spPr>
          <a:xfrm>
            <a:off x="826802" y="1935078"/>
            <a:ext cx="316964" cy="244927"/>
          </a:xfrm>
          <a:prstGeom prst="rect">
            <a:avLst/>
          </a:prstGeom>
          <a:noFill/>
          <a:ln>
            <a:noFill/>
          </a:ln>
        </p:spPr>
      </p:pic>
      <p:pic>
        <p:nvPicPr>
          <p:cNvPr id="513" name="Google Shape;513;p39"/>
          <p:cNvPicPr preferRelativeResize="0"/>
          <p:nvPr/>
        </p:nvPicPr>
        <p:blipFill rotWithShape="1">
          <a:blip r:embed="rId3">
            <a:alphaModFix/>
          </a:blip>
          <a:srcRect b="0" l="0" r="0" t="0"/>
          <a:stretch/>
        </p:blipFill>
        <p:spPr>
          <a:xfrm>
            <a:off x="818481" y="2589696"/>
            <a:ext cx="316964" cy="244927"/>
          </a:xfrm>
          <a:prstGeom prst="rect">
            <a:avLst/>
          </a:prstGeom>
          <a:noFill/>
          <a:ln>
            <a:noFill/>
          </a:ln>
        </p:spPr>
      </p:pic>
      <p:pic>
        <p:nvPicPr>
          <p:cNvPr id="514" name="Google Shape;514;p39"/>
          <p:cNvPicPr preferRelativeResize="0"/>
          <p:nvPr/>
        </p:nvPicPr>
        <p:blipFill rotWithShape="1">
          <a:blip r:embed="rId3">
            <a:alphaModFix/>
          </a:blip>
          <a:srcRect b="0" l="0" r="0" t="0"/>
          <a:stretch/>
        </p:blipFill>
        <p:spPr>
          <a:xfrm>
            <a:off x="818481" y="3244314"/>
            <a:ext cx="316964" cy="244927"/>
          </a:xfrm>
          <a:prstGeom prst="rect">
            <a:avLst/>
          </a:prstGeom>
          <a:noFill/>
          <a:ln>
            <a:noFill/>
          </a:ln>
        </p:spPr>
      </p:pic>
      <p:pic>
        <p:nvPicPr>
          <p:cNvPr id="515" name="Google Shape;515;p39"/>
          <p:cNvPicPr preferRelativeResize="0"/>
          <p:nvPr/>
        </p:nvPicPr>
        <p:blipFill rotWithShape="1">
          <a:blip r:embed="rId3">
            <a:alphaModFix/>
          </a:blip>
          <a:srcRect b="0" l="0" r="0" t="0"/>
          <a:stretch/>
        </p:blipFill>
        <p:spPr>
          <a:xfrm>
            <a:off x="826802" y="3875505"/>
            <a:ext cx="316964" cy="244927"/>
          </a:xfrm>
          <a:prstGeom prst="rect">
            <a:avLst/>
          </a:prstGeom>
          <a:noFill/>
          <a:ln>
            <a:noFill/>
          </a:ln>
        </p:spPr>
      </p:pic>
      <p:pic>
        <p:nvPicPr>
          <p:cNvPr id="516" name="Google Shape;516;p39"/>
          <p:cNvPicPr preferRelativeResize="0"/>
          <p:nvPr/>
        </p:nvPicPr>
        <p:blipFill rotWithShape="1">
          <a:blip r:embed="rId3">
            <a:alphaModFix/>
          </a:blip>
          <a:srcRect b="0" l="0" r="0" t="0"/>
          <a:stretch/>
        </p:blipFill>
        <p:spPr>
          <a:xfrm>
            <a:off x="826802" y="4492266"/>
            <a:ext cx="316964" cy="244927"/>
          </a:xfrm>
          <a:prstGeom prst="rect">
            <a:avLst/>
          </a:prstGeom>
          <a:noFill/>
          <a:ln>
            <a:noFill/>
          </a:ln>
        </p:spPr>
      </p:pic>
      <p:pic>
        <p:nvPicPr>
          <p:cNvPr id="517" name="Google Shape;517;p39"/>
          <p:cNvPicPr preferRelativeResize="0"/>
          <p:nvPr/>
        </p:nvPicPr>
        <p:blipFill rotWithShape="1">
          <a:blip r:embed="rId3">
            <a:alphaModFix/>
          </a:blip>
          <a:srcRect b="0" l="0" r="0" t="0"/>
          <a:stretch/>
        </p:blipFill>
        <p:spPr>
          <a:xfrm>
            <a:off x="818481" y="5109027"/>
            <a:ext cx="316964" cy="244927"/>
          </a:xfrm>
          <a:prstGeom prst="rect">
            <a:avLst/>
          </a:prstGeom>
          <a:noFill/>
          <a:ln>
            <a:noFill/>
          </a:ln>
        </p:spPr>
      </p:pic>
      <p:pic>
        <p:nvPicPr>
          <p:cNvPr id="518" name="Google Shape;518;p39"/>
          <p:cNvPicPr preferRelativeResize="0"/>
          <p:nvPr/>
        </p:nvPicPr>
        <p:blipFill rotWithShape="1">
          <a:blip r:embed="rId4">
            <a:alphaModFix/>
          </a:blip>
          <a:srcRect b="0" l="0" r="0" t="0"/>
          <a:stretch/>
        </p:blipFill>
        <p:spPr>
          <a:xfrm>
            <a:off x="9963397" y="2759784"/>
            <a:ext cx="1645920" cy="164592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2" name="Shape 522"/>
        <p:cNvGrpSpPr/>
        <p:nvPr/>
      </p:nvGrpSpPr>
      <p:grpSpPr>
        <a:xfrm>
          <a:off x="0" y="0"/>
          <a:ext cx="0" cy="0"/>
          <a:chOff x="0" y="0"/>
          <a:chExt cx="0" cy="0"/>
        </a:xfrm>
      </p:grpSpPr>
      <p:sp>
        <p:nvSpPr>
          <p:cNvPr id="523" name="Google Shape;523;p40"/>
          <p:cNvSpPr/>
          <p:nvPr/>
        </p:nvSpPr>
        <p:spPr>
          <a:xfrm>
            <a:off x="468143" y="1215456"/>
            <a:ext cx="11443083"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524" name="Google Shape;524;p40"/>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1 minuut (individual) – 5 minutes (plenary)</a:t>
            </a:r>
            <a:endParaRPr b="0" i="0" sz="2800" u="none" cap="none" strike="noStrike">
              <a:latin typeface="Nunito Sans"/>
              <a:ea typeface="Nunito Sans"/>
              <a:cs typeface="Nunito Sans"/>
              <a:sym typeface="Nunito Sans"/>
            </a:endParaRPr>
          </a:p>
        </p:txBody>
      </p:sp>
      <p:sp>
        <p:nvSpPr>
          <p:cNvPr id="525" name="Google Shape;525;p40"/>
          <p:cNvSpPr/>
          <p:nvPr/>
        </p:nvSpPr>
        <p:spPr>
          <a:xfrm>
            <a:off x="468143" y="2976518"/>
            <a:ext cx="11443200" cy="28638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526" name="Google Shape;526;p40"/>
          <p:cNvPicPr preferRelativeResize="0"/>
          <p:nvPr/>
        </p:nvPicPr>
        <p:blipFill rotWithShape="1">
          <a:blip r:embed="rId3">
            <a:alphaModFix/>
          </a:blip>
          <a:srcRect b="0" l="0" r="0" t="0"/>
          <a:stretch/>
        </p:blipFill>
        <p:spPr>
          <a:xfrm>
            <a:off x="802898" y="4485412"/>
            <a:ext cx="447277" cy="447277"/>
          </a:xfrm>
          <a:prstGeom prst="rect">
            <a:avLst/>
          </a:prstGeom>
          <a:noFill/>
          <a:ln>
            <a:noFill/>
          </a:ln>
        </p:spPr>
      </p:pic>
      <p:sp>
        <p:nvSpPr>
          <p:cNvPr id="527" name="Google Shape;527;p40"/>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528" name="Google Shape;528;p40"/>
          <p:cNvSpPr/>
          <p:nvPr/>
        </p:nvSpPr>
        <p:spPr>
          <a:xfrm>
            <a:off x="1267675" y="3346560"/>
            <a:ext cx="10569000" cy="2030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400"/>
              <a:buFont typeface="Arial"/>
              <a:buNone/>
            </a:pPr>
            <a:r>
              <a:rPr lang="en-US" sz="2400">
                <a:latin typeface="Nunito Sans"/>
                <a:ea typeface="Nunito Sans"/>
                <a:cs typeface="Nunito Sans"/>
                <a:sym typeface="Nunito Sans"/>
              </a:rPr>
              <a:t>The consultation with your</a:t>
            </a:r>
            <a:r>
              <a:rPr b="0" i="0" lang="en-US" sz="2400" u="none" cap="none" strike="noStrike">
                <a:latin typeface="Nunito Sans"/>
                <a:ea typeface="Nunito Sans"/>
                <a:cs typeface="Nunito Sans"/>
                <a:sym typeface="Nunito Sans"/>
              </a:rPr>
              <a:t> team is again chaotic</a:t>
            </a:r>
            <a:r>
              <a:rPr lang="en-US" sz="2400">
                <a:latin typeface="Nunito Sans"/>
                <a:ea typeface="Nunito Sans"/>
                <a:cs typeface="Nunito Sans"/>
                <a:sym typeface="Nunito Sans"/>
              </a:rPr>
              <a:t>.</a:t>
            </a:r>
            <a:r>
              <a:rPr b="0" i="0" lang="en-US" sz="2400" u="none" cap="none" strike="noStrike">
                <a:latin typeface="Nunito Sans"/>
                <a:ea typeface="Nunito Sans"/>
                <a:cs typeface="Nunito Sans"/>
                <a:sym typeface="Nunito Sans"/>
              </a:rPr>
              <a:t> </a:t>
            </a:r>
            <a:r>
              <a:rPr lang="en-US" sz="2400">
                <a:latin typeface="Nunito Sans"/>
                <a:ea typeface="Nunito Sans"/>
                <a:cs typeface="Nunito Sans"/>
                <a:sym typeface="Nunito Sans"/>
              </a:rPr>
              <a:t>And you are fed up about that</a:t>
            </a:r>
            <a:r>
              <a:rPr b="0" i="0" lang="en-US" sz="2400" u="none" cap="none" strike="noStrike">
                <a:latin typeface="Nunito Sans"/>
                <a:ea typeface="Nunito Sans"/>
                <a:cs typeface="Nunito Sans"/>
                <a:sym typeface="Nunito Sans"/>
              </a:rPr>
              <a:t>.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400"/>
              <a:buFont typeface="Arial"/>
              <a:buNone/>
            </a:pPr>
            <a:r>
              <a:rPr lang="en-US" sz="2400">
                <a:latin typeface="Nunito Sans"/>
                <a:ea typeface="Nunito Sans"/>
                <a:cs typeface="Nunito Sans"/>
                <a:sym typeface="Nunito Sans"/>
              </a:rPr>
              <a:t>What question do you ask your team members to do something about this</a:t>
            </a:r>
            <a:r>
              <a:rPr b="0" i="0" lang="en-US" sz="24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p:txBody>
      </p:sp>
      <p:sp>
        <p:nvSpPr>
          <p:cNvPr id="529" name="Google Shape;529;p40"/>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rtl="0" algn="ctr">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Exercise</a:t>
            </a:r>
            <a:endParaRPr b="0" i="0" u="none" cap="none" strike="noStrike">
              <a:solidFill>
                <a:schemeClr val="lt1"/>
              </a:solidFill>
            </a:endParaRPr>
          </a:p>
        </p:txBody>
      </p:sp>
      <p:pic>
        <p:nvPicPr>
          <p:cNvPr id="530" name="Google Shape;530;p40"/>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5" name="Shape 535"/>
        <p:cNvGrpSpPr/>
        <p:nvPr/>
      </p:nvGrpSpPr>
      <p:grpSpPr>
        <a:xfrm>
          <a:off x="0" y="0"/>
          <a:ext cx="0" cy="0"/>
          <a:chOff x="0" y="0"/>
          <a:chExt cx="0" cy="0"/>
        </a:xfrm>
      </p:grpSpPr>
      <p:sp>
        <p:nvSpPr>
          <p:cNvPr id="536" name="Google Shape;536;p41"/>
          <p:cNvSpPr/>
          <p:nvPr/>
        </p:nvSpPr>
        <p:spPr>
          <a:xfrm>
            <a:off x="347190" y="1216120"/>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537" name="Google Shape;537;p41"/>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Progressive questions</a:t>
            </a:r>
            <a:endParaRPr b="0" i="0" u="none" cap="none" strike="noStrike">
              <a:solidFill>
                <a:srgbClr val="203F7B"/>
              </a:solidFill>
            </a:endParaRPr>
          </a:p>
        </p:txBody>
      </p:sp>
      <p:sp>
        <p:nvSpPr>
          <p:cNvPr id="538" name="Google Shape;538;p41"/>
          <p:cNvSpPr/>
          <p:nvPr/>
        </p:nvSpPr>
        <p:spPr>
          <a:xfrm>
            <a:off x="1314915" y="1826584"/>
            <a:ext cx="6573491"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lang="en-US" sz="2100">
                <a:latin typeface="Nunito Sans"/>
                <a:ea typeface="Nunito Sans"/>
                <a:cs typeface="Nunito Sans"/>
                <a:sym typeface="Nunito Sans"/>
              </a:rPr>
              <a:t>Why is this meeting always chaotic</a:t>
            </a:r>
            <a:r>
              <a:rPr b="0" i="0" lang="en-US" sz="2100" u="none" cap="none" strike="noStrike">
                <a:latin typeface="Nunito Sans"/>
                <a:ea typeface="Nunito Sans"/>
                <a:cs typeface="Nunito Sans"/>
                <a:sym typeface="Nunito Sans"/>
              </a:rPr>
              <a:t>?</a:t>
            </a:r>
            <a:br>
              <a:rPr b="0" i="0" lang="en-US" sz="2100" u="none" cap="none" strike="noStrike">
                <a:latin typeface="Nunito Sans"/>
                <a:ea typeface="Nunito Sans"/>
                <a:cs typeface="Nunito Sans"/>
                <a:sym typeface="Nunito Sans"/>
              </a:rPr>
            </a:br>
            <a:r>
              <a:rPr b="0" i="0" lang="en-US" sz="2100" u="none" cap="none" strike="noStrike">
                <a:latin typeface="Nunito Sans"/>
                <a:ea typeface="Nunito Sans"/>
                <a:cs typeface="Nunito Sans"/>
                <a:sym typeface="Nunito Sans"/>
              </a:rPr>
              <a:t>W</a:t>
            </a:r>
            <a:r>
              <a:rPr lang="en-US" sz="2100">
                <a:latin typeface="Nunito Sans"/>
                <a:ea typeface="Nunito Sans"/>
                <a:cs typeface="Nunito Sans"/>
                <a:sym typeface="Nunito Sans"/>
              </a:rPr>
              <a:t>hen will you come out of this meeting with energy</a:t>
            </a:r>
            <a:r>
              <a:rPr b="0" i="0" lang="en-US" sz="2100" u="none" cap="none" strike="noStrike">
                <a:latin typeface="Nunito Sans"/>
                <a:ea typeface="Nunito Sans"/>
                <a:cs typeface="Nunito Sans"/>
                <a:sym typeface="Nunito Sans"/>
              </a:rPr>
              <a:t>?</a:t>
            </a:r>
            <a:endParaRPr b="0" i="0" sz="2100" u="none" cap="none" strike="noStrike">
              <a:latin typeface="Nunito Sans"/>
              <a:ea typeface="Nunito Sans"/>
              <a:cs typeface="Nunito Sans"/>
              <a:sym typeface="Nunito Sans"/>
            </a:endParaRPr>
          </a:p>
        </p:txBody>
      </p:sp>
      <p:sp>
        <p:nvSpPr>
          <p:cNvPr id="539" name="Google Shape;539;p41"/>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540" name="Google Shape;540;p41"/>
          <p:cNvSpPr/>
          <p:nvPr/>
        </p:nvSpPr>
        <p:spPr>
          <a:xfrm>
            <a:off x="1314914" y="4344853"/>
            <a:ext cx="6573492"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b="0" i="0" lang="en-US" sz="2100" u="none" cap="none" strike="noStrike">
                <a:latin typeface="Nunito Sans"/>
                <a:ea typeface="Nunito Sans"/>
                <a:cs typeface="Nunito Sans"/>
                <a:sym typeface="Nunito Sans"/>
              </a:rPr>
              <a:t>W</a:t>
            </a:r>
            <a:r>
              <a:rPr lang="en-US" sz="2100">
                <a:latin typeface="Nunito Sans"/>
                <a:ea typeface="Nunito Sans"/>
                <a:cs typeface="Nunito Sans"/>
                <a:sym typeface="Nunito Sans"/>
              </a:rPr>
              <a:t>hy don’t you ever say anything</a:t>
            </a:r>
            <a:r>
              <a:rPr b="0" i="0" lang="en-US" sz="2100" u="none" cap="none" strike="noStrike">
                <a:latin typeface="Nunito Sans"/>
                <a:ea typeface="Nunito Sans"/>
                <a:cs typeface="Nunito Sans"/>
                <a:sym typeface="Nunito Sans"/>
              </a:rPr>
              <a:t> during team sessi</a:t>
            </a:r>
            <a:r>
              <a:rPr lang="en-US" sz="2100">
                <a:latin typeface="Nunito Sans"/>
                <a:ea typeface="Nunito Sans"/>
                <a:cs typeface="Nunito Sans"/>
                <a:sym typeface="Nunito Sans"/>
              </a:rPr>
              <a:t>on</a:t>
            </a:r>
            <a:r>
              <a:rPr b="0" i="0" lang="en-US" sz="2100" u="none" cap="none" strike="noStrike">
                <a:latin typeface="Nunito Sans"/>
                <a:ea typeface="Nunito Sans"/>
                <a:cs typeface="Nunito Sans"/>
                <a:sym typeface="Nunito Sans"/>
              </a:rPr>
              <a:t>s?</a:t>
            </a:r>
            <a:br>
              <a:rPr b="0" i="0" lang="en-US" sz="2100" u="none" cap="none" strike="noStrike">
                <a:latin typeface="Nunito Sans"/>
                <a:ea typeface="Nunito Sans"/>
                <a:cs typeface="Nunito Sans"/>
                <a:sym typeface="Nunito Sans"/>
              </a:rPr>
            </a:br>
            <a:r>
              <a:rPr b="0" i="0" lang="en-US" sz="2100" u="none" cap="none" strike="noStrike">
                <a:latin typeface="Nunito Sans"/>
                <a:ea typeface="Nunito Sans"/>
                <a:cs typeface="Nunito Sans"/>
                <a:sym typeface="Nunito Sans"/>
              </a:rPr>
              <a:t>What do </a:t>
            </a:r>
            <a:r>
              <a:rPr lang="en-US" sz="2100">
                <a:latin typeface="Nunito Sans"/>
                <a:ea typeface="Nunito Sans"/>
                <a:cs typeface="Nunito Sans"/>
                <a:sym typeface="Nunito Sans"/>
              </a:rPr>
              <a:t>you need to make an active contribution</a:t>
            </a:r>
            <a:r>
              <a:rPr b="0" i="0" lang="en-US" sz="21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p:txBody>
      </p:sp>
      <p:sp>
        <p:nvSpPr>
          <p:cNvPr id="541" name="Google Shape;541;p41"/>
          <p:cNvSpPr/>
          <p:nvPr/>
        </p:nvSpPr>
        <p:spPr>
          <a:xfrm>
            <a:off x="9527288" y="1216120"/>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542" name="Google Shape;542;p41"/>
          <p:cNvSpPr/>
          <p:nvPr/>
        </p:nvSpPr>
        <p:spPr>
          <a:xfrm>
            <a:off x="1314914" y="3073252"/>
            <a:ext cx="6883648"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b="0" i="0" lang="en-US" sz="2100" u="none" cap="none" strike="noStrike">
                <a:latin typeface="Nunito Sans"/>
                <a:ea typeface="Nunito Sans"/>
                <a:cs typeface="Nunito Sans"/>
                <a:sym typeface="Nunito Sans"/>
              </a:rPr>
              <a:t>Why do you never </a:t>
            </a:r>
            <a:r>
              <a:rPr lang="en-US" sz="2100">
                <a:latin typeface="Nunito Sans"/>
                <a:ea typeface="Nunito Sans"/>
                <a:cs typeface="Nunito Sans"/>
                <a:sym typeface="Nunito Sans"/>
              </a:rPr>
              <a:t>listen to others</a:t>
            </a:r>
            <a:r>
              <a:rPr b="0" i="0" lang="en-US" sz="2100" u="none" cap="none" strike="noStrike">
                <a:latin typeface="Nunito Sans"/>
                <a:ea typeface="Nunito Sans"/>
                <a:cs typeface="Nunito Sans"/>
                <a:sym typeface="Nunito Sans"/>
              </a:rPr>
              <a:t>?</a:t>
            </a:r>
            <a:br>
              <a:rPr b="0" i="0" lang="en-US" sz="2100" u="none" cap="none" strike="noStrike">
                <a:latin typeface="Nunito Sans"/>
                <a:ea typeface="Nunito Sans"/>
                <a:cs typeface="Nunito Sans"/>
                <a:sym typeface="Nunito Sans"/>
              </a:rPr>
            </a:br>
            <a:r>
              <a:rPr b="0" i="0" lang="en-US" sz="2100" u="none" cap="none" strike="noStrike">
                <a:latin typeface="Nunito Sans"/>
                <a:ea typeface="Nunito Sans"/>
                <a:cs typeface="Nunito Sans"/>
                <a:sym typeface="Nunito Sans"/>
              </a:rPr>
              <a:t>In w</a:t>
            </a:r>
            <a:r>
              <a:rPr lang="en-US" sz="2100">
                <a:latin typeface="Nunito Sans"/>
                <a:ea typeface="Nunito Sans"/>
                <a:cs typeface="Nunito Sans"/>
                <a:sym typeface="Nunito Sans"/>
              </a:rPr>
              <a:t>hich </a:t>
            </a:r>
            <a:r>
              <a:rPr b="0" i="0" lang="en-US" sz="2100" u="none" cap="none" strike="noStrike">
                <a:latin typeface="Nunito Sans"/>
                <a:ea typeface="Nunito Sans"/>
                <a:cs typeface="Nunito Sans"/>
                <a:sym typeface="Nunito Sans"/>
              </a:rPr>
              <a:t>situati</a:t>
            </a:r>
            <a:r>
              <a:rPr lang="en-US" sz="2100">
                <a:latin typeface="Nunito Sans"/>
                <a:ea typeface="Nunito Sans"/>
                <a:cs typeface="Nunito Sans"/>
                <a:sym typeface="Nunito Sans"/>
              </a:rPr>
              <a:t>on do you feel</a:t>
            </a:r>
            <a:r>
              <a:rPr b="0" i="0" lang="en-US" sz="2100" u="none" cap="none" strike="noStrike">
                <a:latin typeface="Nunito Sans"/>
                <a:ea typeface="Nunito Sans"/>
                <a:cs typeface="Nunito Sans"/>
                <a:sym typeface="Nunito Sans"/>
              </a:rPr>
              <a:t> </a:t>
            </a:r>
            <a:r>
              <a:rPr lang="en-US" sz="2100">
                <a:latin typeface="Nunito Sans"/>
                <a:ea typeface="Nunito Sans"/>
                <a:cs typeface="Nunito Sans"/>
                <a:sym typeface="Nunito Sans"/>
              </a:rPr>
              <a:t>most involved</a:t>
            </a:r>
            <a:r>
              <a:rPr b="0" i="0" lang="en-US" sz="2100" u="none" cap="none" strike="noStrike">
                <a:latin typeface="Nunito Sans"/>
                <a:ea typeface="Nunito Sans"/>
                <a:cs typeface="Nunito Sans"/>
                <a:sym typeface="Nunito Sans"/>
              </a:rPr>
              <a:t>?</a:t>
            </a:r>
            <a:endParaRPr b="0" i="0" sz="2100" u="none" cap="none" strike="noStrike">
              <a:latin typeface="Nunito Sans"/>
              <a:ea typeface="Nunito Sans"/>
              <a:cs typeface="Nunito Sans"/>
              <a:sym typeface="Nunito Sans"/>
            </a:endParaRPr>
          </a:p>
        </p:txBody>
      </p:sp>
      <p:pic>
        <p:nvPicPr>
          <p:cNvPr id="543" name="Google Shape;543;p41"/>
          <p:cNvPicPr preferRelativeResize="0"/>
          <p:nvPr/>
        </p:nvPicPr>
        <p:blipFill rotWithShape="1">
          <a:blip r:embed="rId3">
            <a:alphaModFix/>
          </a:blip>
          <a:srcRect b="0" l="0" r="0" t="0"/>
          <a:stretch/>
        </p:blipFill>
        <p:spPr>
          <a:xfrm>
            <a:off x="826802" y="2242794"/>
            <a:ext cx="316964" cy="244927"/>
          </a:xfrm>
          <a:prstGeom prst="rect">
            <a:avLst/>
          </a:prstGeom>
          <a:noFill/>
          <a:ln>
            <a:noFill/>
          </a:ln>
        </p:spPr>
      </p:pic>
      <p:pic>
        <p:nvPicPr>
          <p:cNvPr id="544" name="Google Shape;544;p41"/>
          <p:cNvPicPr preferRelativeResize="0"/>
          <p:nvPr/>
        </p:nvPicPr>
        <p:blipFill rotWithShape="1">
          <a:blip r:embed="rId3">
            <a:alphaModFix/>
          </a:blip>
          <a:srcRect b="0" l="0" r="0" t="0"/>
          <a:stretch/>
        </p:blipFill>
        <p:spPr>
          <a:xfrm>
            <a:off x="826802" y="4713865"/>
            <a:ext cx="316964" cy="244927"/>
          </a:xfrm>
          <a:prstGeom prst="rect">
            <a:avLst/>
          </a:prstGeom>
          <a:noFill/>
          <a:ln>
            <a:noFill/>
          </a:ln>
        </p:spPr>
      </p:pic>
      <p:pic>
        <p:nvPicPr>
          <p:cNvPr id="545" name="Google Shape;545;p41"/>
          <p:cNvPicPr preferRelativeResize="0"/>
          <p:nvPr/>
        </p:nvPicPr>
        <p:blipFill rotWithShape="1">
          <a:blip r:embed="rId3">
            <a:alphaModFix/>
          </a:blip>
          <a:srcRect b="0" l="0" r="0" t="0"/>
          <a:stretch/>
        </p:blipFill>
        <p:spPr>
          <a:xfrm>
            <a:off x="826802" y="3478343"/>
            <a:ext cx="316964" cy="244927"/>
          </a:xfrm>
          <a:prstGeom prst="rect">
            <a:avLst/>
          </a:prstGeom>
          <a:noFill/>
          <a:ln>
            <a:noFill/>
          </a:ln>
        </p:spPr>
      </p:pic>
      <p:pic>
        <p:nvPicPr>
          <p:cNvPr id="546" name="Google Shape;546;p41"/>
          <p:cNvPicPr preferRelativeResize="0"/>
          <p:nvPr/>
        </p:nvPicPr>
        <p:blipFill rotWithShape="1">
          <a:blip r:embed="rId4">
            <a:alphaModFix/>
          </a:blip>
          <a:srcRect b="0" l="0" r="0" t="0"/>
          <a:stretch/>
        </p:blipFill>
        <p:spPr>
          <a:xfrm>
            <a:off x="9897585" y="2759797"/>
            <a:ext cx="1645920" cy="164592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0" name="Shape 550"/>
        <p:cNvGrpSpPr/>
        <p:nvPr/>
      </p:nvGrpSpPr>
      <p:grpSpPr>
        <a:xfrm>
          <a:off x="0" y="0"/>
          <a:ext cx="0" cy="0"/>
          <a:chOff x="0" y="0"/>
          <a:chExt cx="0" cy="0"/>
        </a:xfrm>
      </p:grpSpPr>
      <p:sp>
        <p:nvSpPr>
          <p:cNvPr id="551" name="Google Shape;551;p42"/>
          <p:cNvSpPr/>
          <p:nvPr/>
        </p:nvSpPr>
        <p:spPr>
          <a:xfrm>
            <a:off x="347190" y="1216120"/>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552" name="Google Shape;552;p42"/>
          <p:cNvSpPr/>
          <p:nvPr/>
        </p:nvSpPr>
        <p:spPr>
          <a:xfrm>
            <a:off x="9566138" y="1199595"/>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553" name="Google Shape;553;p42"/>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In what behavior do you wish to grow?</a:t>
            </a:r>
            <a:endParaRPr>
              <a:solidFill>
                <a:srgbClr val="203F7B"/>
              </a:solidFill>
            </a:endParaRPr>
          </a:p>
          <a:p>
            <a:pPr indent="0" lvl="0" marL="0" rtl="0" algn="ctr">
              <a:lnSpc>
                <a:spcPct val="90000"/>
              </a:lnSpc>
              <a:spcBef>
                <a:spcPts val="0"/>
              </a:spcBef>
              <a:spcAft>
                <a:spcPts val="0"/>
              </a:spcAft>
              <a:buClr>
                <a:srgbClr val="0073AC"/>
              </a:buClr>
              <a:buSzPts val="4000"/>
              <a:buFont typeface="Nunito Sans"/>
              <a:buNone/>
            </a:pPr>
            <a:r>
              <a:t/>
            </a:r>
            <a:endParaRPr sz="4400">
              <a:solidFill>
                <a:srgbClr val="0073AC"/>
              </a:solidFill>
              <a:latin typeface="Nunito Sans"/>
              <a:ea typeface="Nunito Sans"/>
              <a:cs typeface="Nunito Sans"/>
              <a:sym typeface="Nunito Sans"/>
            </a:endParaRPr>
          </a:p>
          <a:p>
            <a:pPr indent="0" lvl="0" marL="0" marR="0" rtl="0" algn="ctr">
              <a:lnSpc>
                <a:spcPct val="90000"/>
              </a:lnSpc>
              <a:spcBef>
                <a:spcPts val="0"/>
              </a:spcBef>
              <a:spcAft>
                <a:spcPts val="0"/>
              </a:spcAft>
              <a:buClr>
                <a:srgbClr val="0073AC"/>
              </a:buClr>
              <a:buSzPts val="4000"/>
              <a:buFont typeface="Nunito Sans"/>
              <a:buNone/>
            </a:pPr>
            <a:r>
              <a:t/>
            </a:r>
            <a:endParaRPr sz="4400">
              <a:solidFill>
                <a:srgbClr val="0073AC"/>
              </a:solidFill>
              <a:latin typeface="Nunito Sans"/>
              <a:ea typeface="Nunito Sans"/>
              <a:cs typeface="Nunito Sans"/>
              <a:sym typeface="Nunito Sans"/>
            </a:endParaRPr>
          </a:p>
        </p:txBody>
      </p:sp>
      <p:sp>
        <p:nvSpPr>
          <p:cNvPr id="554" name="Google Shape;554;p42"/>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555" name="Google Shape;555;p42"/>
          <p:cNvSpPr/>
          <p:nvPr/>
        </p:nvSpPr>
        <p:spPr>
          <a:xfrm>
            <a:off x="1252982" y="1620561"/>
            <a:ext cx="6932374"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Ask progressive questions</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State assumptions</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Ask proactive questions</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Continue to ask what the other is saying</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Make connections and check them</a:t>
            </a:r>
            <a:endParaRPr b="0" i="0" sz="1400" u="none" cap="none" strike="noStrike">
              <a:latin typeface="Arial"/>
              <a:ea typeface="Arial"/>
              <a:cs typeface="Arial"/>
              <a:sym typeface="Arial"/>
            </a:endParaRPr>
          </a:p>
        </p:txBody>
      </p:sp>
      <p:pic>
        <p:nvPicPr>
          <p:cNvPr id="556" name="Google Shape;556;p42"/>
          <p:cNvPicPr preferRelativeResize="0"/>
          <p:nvPr/>
        </p:nvPicPr>
        <p:blipFill rotWithShape="1">
          <a:blip r:embed="rId3">
            <a:alphaModFix/>
          </a:blip>
          <a:srcRect b="0" l="0" r="0" t="0"/>
          <a:stretch/>
        </p:blipFill>
        <p:spPr>
          <a:xfrm>
            <a:off x="826802" y="1935078"/>
            <a:ext cx="316964" cy="244927"/>
          </a:xfrm>
          <a:prstGeom prst="rect">
            <a:avLst/>
          </a:prstGeom>
          <a:noFill/>
          <a:ln>
            <a:noFill/>
          </a:ln>
        </p:spPr>
      </p:pic>
      <p:pic>
        <p:nvPicPr>
          <p:cNvPr id="557" name="Google Shape;557;p42"/>
          <p:cNvPicPr preferRelativeResize="0"/>
          <p:nvPr/>
        </p:nvPicPr>
        <p:blipFill rotWithShape="1">
          <a:blip r:embed="rId3">
            <a:alphaModFix/>
          </a:blip>
          <a:srcRect b="0" l="0" r="0" t="0"/>
          <a:stretch/>
        </p:blipFill>
        <p:spPr>
          <a:xfrm>
            <a:off x="818481" y="2589696"/>
            <a:ext cx="316964" cy="244927"/>
          </a:xfrm>
          <a:prstGeom prst="rect">
            <a:avLst/>
          </a:prstGeom>
          <a:noFill/>
          <a:ln>
            <a:noFill/>
          </a:ln>
        </p:spPr>
      </p:pic>
      <p:pic>
        <p:nvPicPr>
          <p:cNvPr id="558" name="Google Shape;558;p42"/>
          <p:cNvPicPr preferRelativeResize="0"/>
          <p:nvPr/>
        </p:nvPicPr>
        <p:blipFill rotWithShape="1">
          <a:blip r:embed="rId3">
            <a:alphaModFix/>
          </a:blip>
          <a:srcRect b="0" l="0" r="0" t="0"/>
          <a:stretch/>
        </p:blipFill>
        <p:spPr>
          <a:xfrm>
            <a:off x="818481" y="3244314"/>
            <a:ext cx="316964" cy="244927"/>
          </a:xfrm>
          <a:prstGeom prst="rect">
            <a:avLst/>
          </a:prstGeom>
          <a:noFill/>
          <a:ln>
            <a:noFill/>
          </a:ln>
        </p:spPr>
      </p:pic>
      <p:pic>
        <p:nvPicPr>
          <p:cNvPr id="559" name="Google Shape;559;p42"/>
          <p:cNvPicPr preferRelativeResize="0"/>
          <p:nvPr/>
        </p:nvPicPr>
        <p:blipFill rotWithShape="1">
          <a:blip r:embed="rId3">
            <a:alphaModFix/>
          </a:blip>
          <a:srcRect b="0" l="0" r="0" t="0"/>
          <a:stretch/>
        </p:blipFill>
        <p:spPr>
          <a:xfrm>
            <a:off x="826802" y="3875505"/>
            <a:ext cx="316964" cy="244927"/>
          </a:xfrm>
          <a:prstGeom prst="rect">
            <a:avLst/>
          </a:prstGeom>
          <a:noFill/>
          <a:ln>
            <a:noFill/>
          </a:ln>
        </p:spPr>
      </p:pic>
      <p:pic>
        <p:nvPicPr>
          <p:cNvPr id="560" name="Google Shape;560;p42"/>
          <p:cNvPicPr preferRelativeResize="0"/>
          <p:nvPr/>
        </p:nvPicPr>
        <p:blipFill rotWithShape="1">
          <a:blip r:embed="rId3">
            <a:alphaModFix/>
          </a:blip>
          <a:srcRect b="0" l="0" r="0" t="0"/>
          <a:stretch/>
        </p:blipFill>
        <p:spPr>
          <a:xfrm>
            <a:off x="826802" y="4492266"/>
            <a:ext cx="316964" cy="244927"/>
          </a:xfrm>
          <a:prstGeom prst="rect">
            <a:avLst/>
          </a:prstGeom>
          <a:noFill/>
          <a:ln>
            <a:noFill/>
          </a:ln>
        </p:spPr>
      </p:pic>
      <p:pic>
        <p:nvPicPr>
          <p:cNvPr id="561" name="Google Shape;561;p42"/>
          <p:cNvPicPr preferRelativeResize="0"/>
          <p:nvPr/>
        </p:nvPicPr>
        <p:blipFill rotWithShape="1">
          <a:blip r:embed="rId4">
            <a:alphaModFix/>
          </a:blip>
          <a:srcRect b="0" l="0" r="0" t="0"/>
          <a:stretch/>
        </p:blipFill>
        <p:spPr>
          <a:xfrm>
            <a:off x="9935870" y="2727427"/>
            <a:ext cx="1647050" cy="16470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6" name="Shape 566"/>
        <p:cNvGrpSpPr/>
        <p:nvPr/>
      </p:nvGrpSpPr>
      <p:grpSpPr>
        <a:xfrm>
          <a:off x="0" y="0"/>
          <a:ext cx="0" cy="0"/>
          <a:chOff x="0" y="0"/>
          <a:chExt cx="0" cy="0"/>
        </a:xfrm>
      </p:grpSpPr>
      <p:sp>
        <p:nvSpPr>
          <p:cNvPr id="567" name="Google Shape;567;p43"/>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568" name="Google Shape;568;p43"/>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569" name="Google Shape;569;p43"/>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US" sz="4200" u="none" cap="none" strike="noStrike">
                <a:solidFill>
                  <a:schemeClr val="lt1"/>
                </a:solidFill>
                <a:latin typeface="Nunito Sans"/>
                <a:ea typeface="Nunito Sans"/>
                <a:cs typeface="Nunito Sans"/>
                <a:sym typeface="Nunito Sans"/>
              </a:rPr>
              <a:t>Feedback (growth mindset)</a:t>
            </a:r>
            <a:endParaRPr b="0" i="0" sz="4200" u="none" cap="none" strike="noStrike">
              <a:solidFill>
                <a:schemeClr val="dk1"/>
              </a:solidFill>
              <a:latin typeface="Nunito Sans"/>
              <a:ea typeface="Nunito Sans"/>
              <a:cs typeface="Nunito Sans"/>
              <a:sym typeface="Nunito Sans"/>
            </a:endParaRPr>
          </a:p>
        </p:txBody>
      </p:sp>
      <p:pic>
        <p:nvPicPr>
          <p:cNvPr id="570" name="Google Shape;570;p43"/>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4" name="Shape 574"/>
        <p:cNvGrpSpPr/>
        <p:nvPr/>
      </p:nvGrpSpPr>
      <p:grpSpPr>
        <a:xfrm>
          <a:off x="0" y="0"/>
          <a:ext cx="0" cy="0"/>
          <a:chOff x="0" y="0"/>
          <a:chExt cx="0" cy="0"/>
        </a:xfrm>
      </p:grpSpPr>
      <p:sp>
        <p:nvSpPr>
          <p:cNvPr id="575" name="Google Shape;575;p44"/>
          <p:cNvSpPr/>
          <p:nvPr/>
        </p:nvSpPr>
        <p:spPr>
          <a:xfrm>
            <a:off x="468143" y="1215456"/>
            <a:ext cx="11443083"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576" name="Google Shape;576;p44"/>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5 minutes (plenary)</a:t>
            </a:r>
            <a:endParaRPr b="0" i="0" sz="2800" u="none" cap="none" strike="noStrike">
              <a:latin typeface="Nunito Sans"/>
              <a:ea typeface="Nunito Sans"/>
              <a:cs typeface="Nunito Sans"/>
              <a:sym typeface="Nunito Sans"/>
            </a:endParaRPr>
          </a:p>
        </p:txBody>
      </p:sp>
      <p:sp>
        <p:nvSpPr>
          <p:cNvPr id="577" name="Google Shape;577;p44"/>
          <p:cNvSpPr/>
          <p:nvPr/>
        </p:nvSpPr>
        <p:spPr>
          <a:xfrm>
            <a:off x="468143" y="2976518"/>
            <a:ext cx="11443083"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578" name="Google Shape;578;p44"/>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sp>
        <p:nvSpPr>
          <p:cNvPr id="579" name="Google Shape;579;p44"/>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580" name="Google Shape;580;p44"/>
          <p:cNvSpPr/>
          <p:nvPr/>
        </p:nvSpPr>
        <p:spPr>
          <a:xfrm>
            <a:off x="1267675" y="3346560"/>
            <a:ext cx="10569000" cy="2030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M</a:t>
            </a:r>
            <a:r>
              <a:rPr lang="en-US" sz="2800">
                <a:latin typeface="Nunito Sans"/>
                <a:ea typeface="Nunito Sans"/>
                <a:cs typeface="Nunito Sans"/>
                <a:sym typeface="Nunito Sans"/>
              </a:rPr>
              <a:t>y</a:t>
            </a:r>
            <a:r>
              <a:rPr b="0" i="0" lang="en-US" sz="2800" u="none" cap="none" strike="noStrike">
                <a:latin typeface="Nunito Sans"/>
                <a:ea typeface="Nunito Sans"/>
                <a:cs typeface="Nunito Sans"/>
                <a:sym typeface="Nunito Sans"/>
              </a:rPr>
              <a:t> </a:t>
            </a:r>
            <a:r>
              <a:rPr lang="en-US" sz="2800">
                <a:latin typeface="Nunito Sans"/>
                <a:ea typeface="Nunito Sans"/>
                <a:cs typeface="Nunito Sans"/>
                <a:sym typeface="Nunito Sans"/>
              </a:rPr>
              <a:t>feedback question for you</a:t>
            </a:r>
            <a:r>
              <a:rPr b="0" i="0" lang="en-US" sz="2800" u="none" cap="none" strike="noStrike">
                <a:latin typeface="Nunito Sans"/>
                <a:ea typeface="Nunito Sans"/>
                <a:cs typeface="Nunito Sans"/>
                <a:sym typeface="Nunito Sans"/>
              </a:rPr>
              <a:t>:</a:t>
            </a:r>
            <a:br>
              <a:rPr b="0" i="0" lang="en-US" sz="2800" u="none" cap="none" strike="noStrike">
                <a:latin typeface="Nunito Sans"/>
                <a:ea typeface="Nunito Sans"/>
                <a:cs typeface="Nunito Sans"/>
                <a:sym typeface="Nunito Sans"/>
              </a:rPr>
            </a:br>
            <a:r>
              <a:rPr b="0" i="0" lang="en-US" sz="2800" u="none" cap="none" strike="noStrike">
                <a:latin typeface="Nunito Sans"/>
                <a:ea typeface="Nunito Sans"/>
                <a:cs typeface="Nunito Sans"/>
                <a:sym typeface="Nunito Sans"/>
              </a:rPr>
              <a:t>Ho</a:t>
            </a:r>
            <a:r>
              <a:rPr lang="en-US" sz="2800">
                <a:latin typeface="Nunito Sans"/>
                <a:ea typeface="Nunito Sans"/>
                <a:cs typeface="Nunito Sans"/>
                <a:sym typeface="Nunito Sans"/>
              </a:rPr>
              <a:t>w do you think I’m doing so far</a:t>
            </a:r>
            <a:r>
              <a:rPr b="0" i="0" lang="en-US" sz="2800" u="none" cap="none" strike="noStrike">
                <a:latin typeface="Nunito Sans"/>
                <a:ea typeface="Nunito Sans"/>
                <a:cs typeface="Nunito Sans"/>
                <a:sym typeface="Nunito Sans"/>
              </a:rPr>
              <a:t>? </a:t>
            </a:r>
            <a:endParaRPr b="0" i="0" sz="1400" u="none" cap="none" strike="noStrike">
              <a:latin typeface="Arial"/>
              <a:ea typeface="Arial"/>
              <a:cs typeface="Arial"/>
              <a:sym typeface="Arial"/>
            </a:endParaRPr>
          </a:p>
        </p:txBody>
      </p:sp>
      <p:sp>
        <p:nvSpPr>
          <p:cNvPr id="581" name="Google Shape;581;p44"/>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u="none" cap="none" strike="noStrike">
                <a:solidFill>
                  <a:srgbClr val="203F7B"/>
                </a:solidFill>
                <a:latin typeface="Nunito Sans"/>
                <a:ea typeface="Nunito Sans"/>
                <a:cs typeface="Nunito Sans"/>
                <a:sym typeface="Nunito Sans"/>
              </a:rPr>
              <a:t>Feedback</a:t>
            </a:r>
            <a:endParaRPr b="0" i="0" u="none" cap="none" strike="noStrike">
              <a:solidFill>
                <a:srgbClr val="203F7B"/>
              </a:solidFill>
            </a:endParaRPr>
          </a:p>
        </p:txBody>
      </p:sp>
      <p:pic>
        <p:nvPicPr>
          <p:cNvPr id="582" name="Google Shape;582;p44"/>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6" name="Shape 586"/>
        <p:cNvGrpSpPr/>
        <p:nvPr/>
      </p:nvGrpSpPr>
      <p:grpSpPr>
        <a:xfrm>
          <a:off x="0" y="0"/>
          <a:ext cx="0" cy="0"/>
          <a:chOff x="0" y="0"/>
          <a:chExt cx="0" cy="0"/>
        </a:xfrm>
      </p:grpSpPr>
      <p:sp>
        <p:nvSpPr>
          <p:cNvPr id="587" name="Google Shape;587;p45"/>
          <p:cNvSpPr/>
          <p:nvPr/>
        </p:nvSpPr>
        <p:spPr>
          <a:xfrm>
            <a:off x="468143" y="1215456"/>
            <a:ext cx="11443083"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588" name="Google Shape;588;p45"/>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2 minutes (individual) – 8 minutes (plenary)</a:t>
            </a:r>
            <a:endParaRPr b="0" i="0" sz="2800" u="none" cap="none" strike="noStrike">
              <a:latin typeface="Nunito Sans"/>
              <a:ea typeface="Nunito Sans"/>
              <a:cs typeface="Nunito Sans"/>
              <a:sym typeface="Nunito Sans"/>
            </a:endParaRPr>
          </a:p>
        </p:txBody>
      </p:sp>
      <p:sp>
        <p:nvSpPr>
          <p:cNvPr id="589" name="Google Shape;589;p45"/>
          <p:cNvSpPr/>
          <p:nvPr/>
        </p:nvSpPr>
        <p:spPr>
          <a:xfrm>
            <a:off x="468143" y="2976518"/>
            <a:ext cx="11443083"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590" name="Google Shape;590;p45"/>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pic>
        <p:nvPicPr>
          <p:cNvPr id="591" name="Google Shape;591;p45"/>
          <p:cNvPicPr preferRelativeResize="0"/>
          <p:nvPr/>
        </p:nvPicPr>
        <p:blipFill rotWithShape="1">
          <a:blip r:embed="rId3">
            <a:alphaModFix/>
          </a:blip>
          <a:srcRect b="0" l="0" r="0" t="0"/>
          <a:stretch/>
        </p:blipFill>
        <p:spPr>
          <a:xfrm>
            <a:off x="735500" y="4149147"/>
            <a:ext cx="447277" cy="447277"/>
          </a:xfrm>
          <a:prstGeom prst="rect">
            <a:avLst/>
          </a:prstGeom>
          <a:noFill/>
          <a:ln>
            <a:noFill/>
          </a:ln>
        </p:spPr>
      </p:pic>
      <p:sp>
        <p:nvSpPr>
          <p:cNvPr id="592" name="Google Shape;592;p45"/>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593" name="Google Shape;593;p45"/>
          <p:cNvSpPr/>
          <p:nvPr/>
        </p:nvSpPr>
        <p:spPr>
          <a:xfrm>
            <a:off x="1267675" y="3346551"/>
            <a:ext cx="10569000" cy="2576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W</a:t>
            </a:r>
            <a:r>
              <a:rPr lang="en-US" sz="2800">
                <a:latin typeface="Nunito Sans"/>
                <a:ea typeface="Nunito Sans"/>
                <a:cs typeface="Nunito Sans"/>
                <a:sym typeface="Nunito Sans"/>
              </a:rPr>
              <a:t>hat is the purpose/importance of</a:t>
            </a:r>
            <a:r>
              <a:rPr b="0" i="0" lang="en-US" sz="2800" u="none" cap="none" strike="noStrike">
                <a:latin typeface="Nunito Sans"/>
                <a:ea typeface="Nunito Sans"/>
                <a:cs typeface="Nunito Sans"/>
                <a:sym typeface="Nunito Sans"/>
              </a:rPr>
              <a:t> feedback?</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What about the</a:t>
            </a:r>
            <a:r>
              <a:rPr b="0" i="0" lang="en-US" sz="2800" u="none" cap="none" strike="noStrike">
                <a:latin typeface="Nunito Sans"/>
                <a:ea typeface="Nunito Sans"/>
                <a:cs typeface="Nunito Sans"/>
                <a:sym typeface="Nunito Sans"/>
              </a:rPr>
              <a:t> feedback culture within your</a:t>
            </a:r>
            <a:r>
              <a:rPr lang="en-US" sz="2800">
                <a:latin typeface="Nunito Sans"/>
                <a:ea typeface="Nunito Sans"/>
                <a:cs typeface="Nunito Sans"/>
                <a:sym typeface="Nunito Sans"/>
              </a:rPr>
              <a:t> </a:t>
            </a:r>
            <a:r>
              <a:rPr b="0" i="0" lang="en-US" sz="2800" u="none" cap="none" strike="noStrike">
                <a:latin typeface="Nunito Sans"/>
                <a:ea typeface="Nunito Sans"/>
                <a:cs typeface="Nunito Sans"/>
                <a:sym typeface="Nunito Sans"/>
              </a:rPr>
              <a:t>organi</a:t>
            </a:r>
            <a:r>
              <a:rPr lang="en-US" sz="2800">
                <a:latin typeface="Nunito Sans"/>
                <a:ea typeface="Nunito Sans"/>
                <a:cs typeface="Nunito Sans"/>
                <a:sym typeface="Nunito Sans"/>
              </a:rPr>
              <a:t>z</a:t>
            </a:r>
            <a:r>
              <a:rPr b="0" i="0" lang="en-US" sz="2800" u="none" cap="none" strike="noStrike">
                <a:latin typeface="Nunito Sans"/>
                <a:ea typeface="Nunito Sans"/>
                <a:cs typeface="Nunito Sans"/>
                <a:sym typeface="Nunito Sans"/>
              </a:rPr>
              <a:t>ati</a:t>
            </a:r>
            <a:r>
              <a:rPr lang="en-US" sz="2800">
                <a:latin typeface="Nunito Sans"/>
                <a:ea typeface="Nunito Sans"/>
                <a:cs typeface="Nunito Sans"/>
                <a:sym typeface="Nunito Sans"/>
              </a:rPr>
              <a:t>on</a:t>
            </a:r>
            <a:r>
              <a:rPr b="0" i="0" lang="en-US" sz="2800" u="none" cap="none" strike="noStrike">
                <a:latin typeface="Nunito Sans"/>
                <a:ea typeface="Nunito Sans"/>
                <a:cs typeface="Nunito Sans"/>
                <a:sym typeface="Nunito Sans"/>
              </a:rPr>
              <a:t>?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What about the</a:t>
            </a:r>
            <a:r>
              <a:rPr b="0" i="0" lang="en-US" sz="2800" u="none" cap="none" strike="noStrike">
                <a:latin typeface="Nunito Sans"/>
                <a:ea typeface="Nunito Sans"/>
                <a:cs typeface="Nunito Sans"/>
                <a:sym typeface="Nunito Sans"/>
              </a:rPr>
              <a:t> feedback culture within </a:t>
            </a:r>
            <a:r>
              <a:rPr lang="en-US" sz="2800">
                <a:latin typeface="Nunito Sans"/>
                <a:ea typeface="Nunito Sans"/>
                <a:cs typeface="Nunito Sans"/>
                <a:sym typeface="Nunito Sans"/>
              </a:rPr>
              <a:t>your t</a:t>
            </a:r>
            <a:r>
              <a:rPr b="0" i="0" lang="en-US" sz="2800" u="none" cap="none" strike="noStrike">
                <a:latin typeface="Nunito Sans"/>
                <a:ea typeface="Nunito Sans"/>
                <a:cs typeface="Nunito Sans"/>
                <a:sym typeface="Nunito Sans"/>
              </a:rPr>
              <a:t>eam?</a:t>
            </a:r>
            <a:endParaRPr b="0" i="0" sz="2800" u="none" cap="none" strike="noStrike">
              <a:latin typeface="Nunito Sans"/>
              <a:ea typeface="Nunito Sans"/>
              <a:cs typeface="Nunito Sans"/>
              <a:sym typeface="Nunito Sans"/>
            </a:endParaRPr>
          </a:p>
        </p:txBody>
      </p:sp>
      <p:sp>
        <p:nvSpPr>
          <p:cNvPr id="594" name="Google Shape;594;p45"/>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u="none" cap="none" strike="noStrike">
                <a:solidFill>
                  <a:srgbClr val="203F7B"/>
                </a:solidFill>
                <a:latin typeface="Nunito Sans"/>
                <a:ea typeface="Nunito Sans"/>
                <a:cs typeface="Nunito Sans"/>
                <a:sym typeface="Nunito Sans"/>
              </a:rPr>
              <a:t>Feedback</a:t>
            </a:r>
            <a:endParaRPr b="0" i="0" u="none" cap="none" strike="noStrike">
              <a:solidFill>
                <a:srgbClr val="203F7B"/>
              </a:solidFill>
            </a:endParaRPr>
          </a:p>
        </p:txBody>
      </p:sp>
      <p:pic>
        <p:nvPicPr>
          <p:cNvPr id="595" name="Google Shape;595;p45"/>
          <p:cNvPicPr preferRelativeResize="0"/>
          <p:nvPr/>
        </p:nvPicPr>
        <p:blipFill rotWithShape="1">
          <a:blip r:embed="rId3">
            <a:alphaModFix/>
          </a:blip>
          <a:srcRect b="0" l="0" r="0" t="0"/>
          <a:stretch/>
        </p:blipFill>
        <p:spPr>
          <a:xfrm>
            <a:off x="735499" y="4790252"/>
            <a:ext cx="447277" cy="447277"/>
          </a:xfrm>
          <a:prstGeom prst="rect">
            <a:avLst/>
          </a:prstGeom>
          <a:noFill/>
          <a:ln>
            <a:noFill/>
          </a:ln>
        </p:spPr>
      </p:pic>
      <p:pic>
        <p:nvPicPr>
          <p:cNvPr id="596" name="Google Shape;596;p45"/>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1" name="Shape 601"/>
        <p:cNvGrpSpPr/>
        <p:nvPr/>
      </p:nvGrpSpPr>
      <p:grpSpPr>
        <a:xfrm>
          <a:off x="0" y="0"/>
          <a:ext cx="0" cy="0"/>
          <a:chOff x="0" y="0"/>
          <a:chExt cx="0" cy="0"/>
        </a:xfrm>
      </p:grpSpPr>
      <p:sp>
        <p:nvSpPr>
          <p:cNvPr id="602" name="Google Shape;602;p46"/>
          <p:cNvSpPr/>
          <p:nvPr/>
        </p:nvSpPr>
        <p:spPr>
          <a:xfrm>
            <a:off x="347190" y="1216120"/>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603" name="Google Shape;603;p46"/>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sz="4300">
                <a:solidFill>
                  <a:srgbClr val="203F7B"/>
                </a:solidFill>
                <a:latin typeface="Nunito Sans"/>
                <a:ea typeface="Nunito Sans"/>
                <a:cs typeface="Nunito Sans"/>
                <a:sym typeface="Nunito Sans"/>
              </a:rPr>
              <a:t>What is the purpose/importance of feedback?</a:t>
            </a:r>
            <a:endParaRPr b="0" i="0" sz="4300" u="none" cap="none" strike="noStrike">
              <a:solidFill>
                <a:srgbClr val="203F7B"/>
              </a:solidFill>
            </a:endParaRPr>
          </a:p>
        </p:txBody>
      </p:sp>
      <p:sp>
        <p:nvSpPr>
          <p:cNvPr id="604" name="Google Shape;604;p46"/>
          <p:cNvSpPr/>
          <p:nvPr/>
        </p:nvSpPr>
        <p:spPr>
          <a:xfrm>
            <a:off x="1314915" y="1826584"/>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To correct</a:t>
            </a:r>
            <a:r>
              <a:rPr b="0" i="0" lang="en-US" sz="2800" u="none" cap="none" strike="noStrike">
                <a:latin typeface="Nunito Sans"/>
                <a:ea typeface="Nunito Sans"/>
                <a:cs typeface="Nunito Sans"/>
                <a:sym typeface="Nunito Sans"/>
              </a:rPr>
              <a:t> </a:t>
            </a:r>
            <a:br>
              <a:rPr b="0" i="0" lang="en-US" sz="2800" u="none" cap="none" strike="noStrike">
                <a:latin typeface="Nunito Sans"/>
                <a:ea typeface="Nunito Sans"/>
                <a:cs typeface="Nunito Sans"/>
                <a:sym typeface="Nunito Sans"/>
              </a:rPr>
            </a:br>
            <a:r>
              <a:rPr b="1" i="0" lang="en-US" sz="2800" u="none" cap="none" strike="noStrike">
                <a:latin typeface="Nunito Sans"/>
                <a:ea typeface="Nunito Sans"/>
                <a:cs typeface="Nunito Sans"/>
                <a:sym typeface="Nunito Sans"/>
              </a:rPr>
              <a:t>Fixed-mindset</a:t>
            </a:r>
            <a:r>
              <a:rPr b="0" i="0" lang="en-US" sz="2800" u="none" cap="none" strike="noStrike">
                <a:latin typeface="Nunito Sans"/>
                <a:ea typeface="Nunito Sans"/>
                <a:cs typeface="Nunito Sans"/>
                <a:sym typeface="Nunito Sans"/>
              </a:rPr>
              <a:t> </a:t>
            </a:r>
            <a:endParaRPr b="0" i="0" sz="28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latin typeface="Nunito Sans"/>
              <a:ea typeface="Nunito Sans"/>
              <a:cs typeface="Nunito Sans"/>
              <a:sym typeface="Nunito Sans"/>
            </a:endParaRPr>
          </a:p>
        </p:txBody>
      </p:sp>
      <p:sp>
        <p:nvSpPr>
          <p:cNvPr id="605" name="Google Shape;605;p46"/>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606" name="Google Shape;606;p46"/>
          <p:cNvSpPr/>
          <p:nvPr/>
        </p:nvSpPr>
        <p:spPr>
          <a:xfrm>
            <a:off x="9555888" y="1261795"/>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607" name="Google Shape;607;p46"/>
          <p:cNvSpPr/>
          <p:nvPr/>
        </p:nvSpPr>
        <p:spPr>
          <a:xfrm>
            <a:off x="1314914" y="3073252"/>
            <a:ext cx="6573492"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To become better</a:t>
            </a:r>
            <a:br>
              <a:rPr b="1" i="0" lang="en-US" sz="2800" u="none" cap="none" strike="noStrike">
                <a:latin typeface="Nunito Sans"/>
                <a:ea typeface="Nunito Sans"/>
                <a:cs typeface="Nunito Sans"/>
                <a:sym typeface="Nunito Sans"/>
              </a:rPr>
            </a:br>
            <a:r>
              <a:rPr b="1" i="0" lang="en-US" sz="2800" u="none" cap="none" strike="noStrike">
                <a:latin typeface="Nunito Sans"/>
                <a:ea typeface="Nunito Sans"/>
                <a:cs typeface="Nunito Sans"/>
                <a:sym typeface="Nunito Sans"/>
              </a:rPr>
              <a:t>Growth-mindset</a:t>
            </a:r>
            <a:endParaRPr b="1" i="0" sz="28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95959"/>
              </a:solidFill>
              <a:latin typeface="Nunito Sans"/>
              <a:ea typeface="Nunito Sans"/>
              <a:cs typeface="Nunito Sans"/>
              <a:sym typeface="Nunito Sans"/>
            </a:endParaRPr>
          </a:p>
        </p:txBody>
      </p:sp>
      <p:pic>
        <p:nvPicPr>
          <p:cNvPr id="608" name="Google Shape;608;p46"/>
          <p:cNvPicPr preferRelativeResize="0"/>
          <p:nvPr/>
        </p:nvPicPr>
        <p:blipFill rotWithShape="1">
          <a:blip r:embed="rId3">
            <a:alphaModFix/>
          </a:blip>
          <a:srcRect b="0" l="0" r="0" t="0"/>
          <a:stretch/>
        </p:blipFill>
        <p:spPr>
          <a:xfrm>
            <a:off x="826802" y="1915829"/>
            <a:ext cx="316964" cy="244927"/>
          </a:xfrm>
          <a:prstGeom prst="rect">
            <a:avLst/>
          </a:prstGeom>
          <a:noFill/>
          <a:ln>
            <a:noFill/>
          </a:ln>
        </p:spPr>
      </p:pic>
      <p:pic>
        <p:nvPicPr>
          <p:cNvPr id="609" name="Google Shape;609;p46"/>
          <p:cNvPicPr preferRelativeResize="0"/>
          <p:nvPr/>
        </p:nvPicPr>
        <p:blipFill rotWithShape="1">
          <a:blip r:embed="rId3">
            <a:alphaModFix/>
          </a:blip>
          <a:srcRect b="0" l="0" r="0" t="0"/>
          <a:stretch/>
        </p:blipFill>
        <p:spPr>
          <a:xfrm>
            <a:off x="826802" y="3187430"/>
            <a:ext cx="316964" cy="244927"/>
          </a:xfrm>
          <a:prstGeom prst="rect">
            <a:avLst/>
          </a:prstGeom>
          <a:noFill/>
          <a:ln>
            <a:noFill/>
          </a:ln>
        </p:spPr>
      </p:pic>
      <p:pic>
        <p:nvPicPr>
          <p:cNvPr id="610" name="Google Shape;610;p46"/>
          <p:cNvPicPr preferRelativeResize="0"/>
          <p:nvPr/>
        </p:nvPicPr>
        <p:blipFill rotWithShape="1">
          <a:blip r:embed="rId4">
            <a:alphaModFix/>
          </a:blip>
          <a:srcRect b="0" l="1143" r="1133" t="0"/>
          <a:stretch/>
        </p:blipFill>
        <p:spPr>
          <a:xfrm>
            <a:off x="10049154" y="2606031"/>
            <a:ext cx="1645920" cy="164592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5" name="Shape 615"/>
        <p:cNvGrpSpPr/>
        <p:nvPr/>
      </p:nvGrpSpPr>
      <p:grpSpPr>
        <a:xfrm>
          <a:off x="0" y="0"/>
          <a:ext cx="0" cy="0"/>
          <a:chOff x="0" y="0"/>
          <a:chExt cx="0" cy="0"/>
        </a:xfrm>
      </p:grpSpPr>
      <p:sp>
        <p:nvSpPr>
          <p:cNvPr id="616" name="Google Shape;616;p47"/>
          <p:cNvSpPr/>
          <p:nvPr/>
        </p:nvSpPr>
        <p:spPr>
          <a:xfrm>
            <a:off x="225338" y="1388175"/>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617" name="Google Shape;617;p47"/>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rtl="0" algn="ctr">
              <a:lnSpc>
                <a:spcPct val="90000"/>
              </a:lnSpc>
              <a:spcBef>
                <a:spcPts val="0"/>
              </a:spcBef>
              <a:spcAft>
                <a:spcPts val="0"/>
              </a:spcAft>
              <a:buClr>
                <a:srgbClr val="0073AC"/>
              </a:buClr>
              <a:buSzPts val="3200"/>
              <a:buNone/>
            </a:pPr>
            <a:r>
              <a:rPr lang="en-US">
                <a:solidFill>
                  <a:srgbClr val="203F7B"/>
                </a:solidFill>
                <a:latin typeface="Nunito Sans"/>
                <a:ea typeface="Nunito Sans"/>
                <a:cs typeface="Nunito Sans"/>
                <a:sym typeface="Nunito Sans"/>
              </a:rPr>
              <a:t>Giving effective feedback</a:t>
            </a:r>
            <a:endParaRPr b="0" i="0" u="none" cap="none" strike="noStrike">
              <a:solidFill>
                <a:srgbClr val="203F7B"/>
              </a:solidFill>
              <a:latin typeface="Calibri"/>
              <a:ea typeface="Calibri"/>
              <a:cs typeface="Calibri"/>
              <a:sym typeface="Calibri"/>
            </a:endParaRPr>
          </a:p>
        </p:txBody>
      </p:sp>
      <p:sp>
        <p:nvSpPr>
          <p:cNvPr id="618" name="Google Shape;618;p47"/>
          <p:cNvSpPr/>
          <p:nvPr/>
        </p:nvSpPr>
        <p:spPr>
          <a:xfrm>
            <a:off x="1314915" y="1687459"/>
            <a:ext cx="6573600" cy="473400"/>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Discribe the actual behavior</a:t>
            </a:r>
            <a:endParaRPr b="0" i="0" sz="1400" u="none" cap="none" strike="noStrike">
              <a:latin typeface="Arial"/>
              <a:ea typeface="Arial"/>
              <a:cs typeface="Arial"/>
              <a:sym typeface="Arial"/>
            </a:endParaRPr>
          </a:p>
        </p:txBody>
      </p:sp>
      <p:sp>
        <p:nvSpPr>
          <p:cNvPr id="619" name="Google Shape;619;p47"/>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620" name="Google Shape;620;p47"/>
          <p:cNvSpPr/>
          <p:nvPr/>
        </p:nvSpPr>
        <p:spPr>
          <a:xfrm>
            <a:off x="1314927" y="3445581"/>
            <a:ext cx="6573600" cy="473400"/>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Check </a:t>
            </a:r>
            <a:r>
              <a:rPr lang="en-US" sz="2800">
                <a:latin typeface="Nunito Sans"/>
                <a:ea typeface="Nunito Sans"/>
                <a:cs typeface="Nunito Sans"/>
                <a:sym typeface="Nunito Sans"/>
              </a:rPr>
              <a:t>whether the other person understands the feedback</a:t>
            </a:r>
            <a:endParaRPr b="0" i="0" sz="2800" u="none" cap="none" strike="noStrike">
              <a:latin typeface="Arial"/>
              <a:ea typeface="Arial"/>
              <a:cs typeface="Arial"/>
              <a:sym typeface="Arial"/>
            </a:endParaRPr>
          </a:p>
        </p:txBody>
      </p:sp>
      <p:sp>
        <p:nvSpPr>
          <p:cNvPr id="621" name="Google Shape;621;p47"/>
          <p:cNvSpPr/>
          <p:nvPr/>
        </p:nvSpPr>
        <p:spPr>
          <a:xfrm>
            <a:off x="9386550" y="1388175"/>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622" name="Google Shape;622;p47"/>
          <p:cNvSpPr/>
          <p:nvPr/>
        </p:nvSpPr>
        <p:spPr>
          <a:xfrm>
            <a:off x="1314914" y="2616521"/>
            <a:ext cx="6573600" cy="473400"/>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Indicate what the effect is</a:t>
            </a:r>
            <a:endParaRPr b="0" i="0" sz="2800" u="none" cap="none" strike="noStrike">
              <a:latin typeface="Nunito Sans"/>
              <a:ea typeface="Nunito Sans"/>
              <a:cs typeface="Nunito Sans"/>
              <a:sym typeface="Nunito Sans"/>
            </a:endParaRPr>
          </a:p>
        </p:txBody>
      </p:sp>
      <p:pic>
        <p:nvPicPr>
          <p:cNvPr id="623" name="Google Shape;623;p47"/>
          <p:cNvPicPr preferRelativeResize="0"/>
          <p:nvPr/>
        </p:nvPicPr>
        <p:blipFill rotWithShape="1">
          <a:blip r:embed="rId3">
            <a:alphaModFix/>
          </a:blip>
          <a:srcRect b="0" l="0" r="0" t="0"/>
          <a:stretch/>
        </p:blipFill>
        <p:spPr>
          <a:xfrm>
            <a:off x="826802" y="1915829"/>
            <a:ext cx="316964" cy="244927"/>
          </a:xfrm>
          <a:prstGeom prst="rect">
            <a:avLst/>
          </a:prstGeom>
          <a:noFill/>
          <a:ln>
            <a:noFill/>
          </a:ln>
        </p:spPr>
      </p:pic>
      <p:pic>
        <p:nvPicPr>
          <p:cNvPr id="624" name="Google Shape;624;p47"/>
          <p:cNvPicPr preferRelativeResize="0"/>
          <p:nvPr/>
        </p:nvPicPr>
        <p:blipFill rotWithShape="1">
          <a:blip r:embed="rId3">
            <a:alphaModFix/>
          </a:blip>
          <a:srcRect b="0" l="0" r="0" t="0"/>
          <a:stretch/>
        </p:blipFill>
        <p:spPr>
          <a:xfrm>
            <a:off x="826802" y="3774084"/>
            <a:ext cx="316964" cy="244927"/>
          </a:xfrm>
          <a:prstGeom prst="rect">
            <a:avLst/>
          </a:prstGeom>
          <a:noFill/>
          <a:ln>
            <a:noFill/>
          </a:ln>
        </p:spPr>
      </p:pic>
      <p:pic>
        <p:nvPicPr>
          <p:cNvPr id="625" name="Google Shape;625;p47"/>
          <p:cNvPicPr preferRelativeResize="0"/>
          <p:nvPr/>
        </p:nvPicPr>
        <p:blipFill rotWithShape="1">
          <a:blip r:embed="rId3">
            <a:alphaModFix/>
          </a:blip>
          <a:srcRect b="0" l="0" r="0" t="0"/>
          <a:stretch/>
        </p:blipFill>
        <p:spPr>
          <a:xfrm>
            <a:off x="826802" y="2715374"/>
            <a:ext cx="316964" cy="244927"/>
          </a:xfrm>
          <a:prstGeom prst="rect">
            <a:avLst/>
          </a:prstGeom>
          <a:noFill/>
          <a:ln>
            <a:noFill/>
          </a:ln>
        </p:spPr>
      </p:pic>
      <p:sp>
        <p:nvSpPr>
          <p:cNvPr id="626" name="Google Shape;626;p47"/>
          <p:cNvSpPr/>
          <p:nvPr/>
        </p:nvSpPr>
        <p:spPr>
          <a:xfrm>
            <a:off x="1314952" y="4604334"/>
            <a:ext cx="6681300" cy="473400"/>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Provide </a:t>
            </a:r>
            <a:r>
              <a:rPr b="0" i="0" lang="en-US" sz="2800" u="none" cap="none" strike="noStrike">
                <a:latin typeface="Nunito Sans"/>
                <a:ea typeface="Nunito Sans"/>
                <a:cs typeface="Nunito Sans"/>
                <a:sym typeface="Nunito Sans"/>
              </a:rPr>
              <a:t>suggesti</a:t>
            </a:r>
            <a:r>
              <a:rPr lang="en-US" sz="2800">
                <a:latin typeface="Nunito Sans"/>
                <a:ea typeface="Nunito Sans"/>
                <a:cs typeface="Nunito Sans"/>
                <a:sym typeface="Nunito Sans"/>
              </a:rPr>
              <a:t>ons</a:t>
            </a:r>
            <a:r>
              <a:rPr b="0" i="0" lang="en-US" sz="2800" u="none" cap="none" strike="noStrike">
                <a:latin typeface="Nunito Sans"/>
                <a:ea typeface="Nunito Sans"/>
                <a:cs typeface="Nunito Sans"/>
                <a:sym typeface="Nunito Sans"/>
              </a:rPr>
              <a:t> (in term</a:t>
            </a:r>
            <a:r>
              <a:rPr lang="en-US" sz="2800">
                <a:latin typeface="Nunito Sans"/>
                <a:ea typeface="Nunito Sans"/>
                <a:cs typeface="Nunito Sans"/>
                <a:sym typeface="Nunito Sans"/>
              </a:rPr>
              <a:t>s of behavior</a:t>
            </a:r>
            <a:r>
              <a:rPr b="0" i="0" lang="en-US" sz="28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p:txBody>
      </p:sp>
      <p:pic>
        <p:nvPicPr>
          <p:cNvPr id="627" name="Google Shape;627;p47"/>
          <p:cNvPicPr preferRelativeResize="0"/>
          <p:nvPr/>
        </p:nvPicPr>
        <p:blipFill rotWithShape="1">
          <a:blip r:embed="rId3">
            <a:alphaModFix/>
          </a:blip>
          <a:srcRect b="0" l="0" r="0" t="0"/>
          <a:stretch/>
        </p:blipFill>
        <p:spPr>
          <a:xfrm>
            <a:off x="826802" y="4832787"/>
            <a:ext cx="316964" cy="244927"/>
          </a:xfrm>
          <a:prstGeom prst="rect">
            <a:avLst/>
          </a:prstGeom>
          <a:noFill/>
          <a:ln>
            <a:noFill/>
          </a:ln>
        </p:spPr>
      </p:pic>
      <p:pic>
        <p:nvPicPr>
          <p:cNvPr id="628" name="Google Shape;628;p47"/>
          <p:cNvPicPr preferRelativeResize="0"/>
          <p:nvPr/>
        </p:nvPicPr>
        <p:blipFill rotWithShape="1">
          <a:blip r:embed="rId4">
            <a:alphaModFix/>
          </a:blip>
          <a:srcRect b="0" l="0" r="0" t="0"/>
          <a:stretch/>
        </p:blipFill>
        <p:spPr>
          <a:xfrm>
            <a:off x="9627295" y="2638050"/>
            <a:ext cx="1905000" cy="1673352"/>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3" name="Shape 633"/>
        <p:cNvGrpSpPr/>
        <p:nvPr/>
      </p:nvGrpSpPr>
      <p:grpSpPr>
        <a:xfrm>
          <a:off x="0" y="0"/>
          <a:ext cx="0" cy="0"/>
          <a:chOff x="0" y="0"/>
          <a:chExt cx="0" cy="0"/>
        </a:xfrm>
      </p:grpSpPr>
      <p:sp>
        <p:nvSpPr>
          <p:cNvPr id="634" name="Google Shape;634;p48"/>
          <p:cNvSpPr/>
          <p:nvPr/>
        </p:nvSpPr>
        <p:spPr>
          <a:xfrm>
            <a:off x="347200" y="1628550"/>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635" name="Google Shape;635;p48"/>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rtl="0" algn="ctr">
              <a:lnSpc>
                <a:spcPct val="90000"/>
              </a:lnSpc>
              <a:spcBef>
                <a:spcPts val="0"/>
              </a:spcBef>
              <a:spcAft>
                <a:spcPts val="0"/>
              </a:spcAft>
              <a:buClr>
                <a:srgbClr val="0073AC"/>
              </a:buClr>
              <a:buSzPts val="3200"/>
              <a:buNone/>
            </a:pPr>
            <a:r>
              <a:rPr lang="en-US">
                <a:solidFill>
                  <a:srgbClr val="203F7B"/>
                </a:solidFill>
                <a:latin typeface="Nunito Sans"/>
                <a:ea typeface="Nunito Sans"/>
                <a:cs typeface="Nunito Sans"/>
                <a:sym typeface="Nunito Sans"/>
              </a:rPr>
              <a:t>Attention points when giving feedback</a:t>
            </a:r>
            <a:endParaRPr b="0" i="0" u="none" cap="none" strike="noStrike">
              <a:solidFill>
                <a:srgbClr val="203F7B"/>
              </a:solidFill>
              <a:latin typeface="Calibri"/>
              <a:ea typeface="Calibri"/>
              <a:cs typeface="Calibri"/>
              <a:sym typeface="Calibri"/>
            </a:endParaRPr>
          </a:p>
        </p:txBody>
      </p:sp>
      <p:sp>
        <p:nvSpPr>
          <p:cNvPr id="636" name="Google Shape;636;p48"/>
          <p:cNvSpPr/>
          <p:nvPr/>
        </p:nvSpPr>
        <p:spPr>
          <a:xfrm>
            <a:off x="1314915" y="1826584"/>
            <a:ext cx="6573491"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lang="en-US" sz="2100">
                <a:latin typeface="Nunito Sans"/>
                <a:ea typeface="Nunito Sans"/>
                <a:cs typeface="Nunito Sans"/>
                <a:sym typeface="Nunito Sans"/>
              </a:rPr>
              <a:t>Do not try to convince the other of your </a:t>
            </a:r>
            <a:r>
              <a:rPr b="0" i="0" lang="en-US" sz="2100" u="none" cap="none" strike="noStrike">
                <a:latin typeface="Nunito Sans"/>
                <a:ea typeface="Nunito Sans"/>
                <a:cs typeface="Nunito Sans"/>
                <a:sym typeface="Nunito Sans"/>
              </a:rPr>
              <a:t>‘</a:t>
            </a:r>
            <a:r>
              <a:rPr lang="en-US" sz="2100">
                <a:latin typeface="Nunito Sans"/>
                <a:ea typeface="Nunito Sans"/>
                <a:cs typeface="Nunito Sans"/>
                <a:sym typeface="Nunito Sans"/>
              </a:rPr>
              <a:t>right</a:t>
            </a:r>
            <a:r>
              <a:rPr b="0" i="0" lang="en-US" sz="2100" u="none" cap="none" strike="noStrike">
                <a:latin typeface="Nunito Sans"/>
                <a:ea typeface="Nunito Sans"/>
                <a:cs typeface="Nunito Sans"/>
                <a:sym typeface="Nunito Sans"/>
              </a:rPr>
              <a:t>’</a:t>
            </a:r>
            <a:br>
              <a:rPr b="0" i="0" lang="en-US" sz="2100" u="none" cap="none" strike="noStrike">
                <a:latin typeface="Nunito Sans"/>
                <a:ea typeface="Nunito Sans"/>
                <a:cs typeface="Nunito Sans"/>
                <a:sym typeface="Nunito Sans"/>
              </a:rPr>
            </a:br>
            <a:endParaRPr b="0" i="0" sz="2100" u="none" cap="none" strike="noStrike">
              <a:latin typeface="Nunito Sans"/>
              <a:ea typeface="Nunito Sans"/>
              <a:cs typeface="Nunito Sans"/>
              <a:sym typeface="Nunito Sans"/>
            </a:endParaRPr>
          </a:p>
        </p:txBody>
      </p:sp>
      <p:sp>
        <p:nvSpPr>
          <p:cNvPr id="637" name="Google Shape;637;p48"/>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638" name="Google Shape;638;p48"/>
          <p:cNvSpPr/>
          <p:nvPr/>
        </p:nvSpPr>
        <p:spPr>
          <a:xfrm>
            <a:off x="1314914" y="3904831"/>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lang="en-US" sz="2100">
                <a:latin typeface="Nunito Sans"/>
                <a:ea typeface="Nunito Sans"/>
                <a:cs typeface="Nunito Sans"/>
                <a:sym typeface="Nunito Sans"/>
              </a:rPr>
              <a:t>Remember there is no right or wrong behavior</a:t>
            </a:r>
            <a:endParaRPr b="0" i="0" sz="1600" u="none" cap="none" strike="noStrike">
              <a:latin typeface="Arial"/>
              <a:ea typeface="Arial"/>
              <a:cs typeface="Arial"/>
              <a:sym typeface="Arial"/>
            </a:endParaRPr>
          </a:p>
        </p:txBody>
      </p:sp>
      <p:sp>
        <p:nvSpPr>
          <p:cNvPr id="639" name="Google Shape;639;p48"/>
          <p:cNvSpPr/>
          <p:nvPr/>
        </p:nvSpPr>
        <p:spPr>
          <a:xfrm>
            <a:off x="9344025" y="1628775"/>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640" name="Google Shape;640;p48"/>
          <p:cNvSpPr/>
          <p:nvPr/>
        </p:nvSpPr>
        <p:spPr>
          <a:xfrm>
            <a:off x="1314913" y="2836395"/>
            <a:ext cx="6775807" cy="519439"/>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lang="en-US" sz="2100">
                <a:latin typeface="Nunito Sans"/>
                <a:ea typeface="Nunito Sans"/>
                <a:cs typeface="Nunito Sans"/>
                <a:sym typeface="Nunito Sans"/>
              </a:rPr>
              <a:t>Realize that the other person always wants to achieve something</a:t>
            </a:r>
            <a:endParaRPr b="0" i="0" sz="2100" u="none" cap="none" strike="noStrike">
              <a:latin typeface="Nunito Sans"/>
              <a:ea typeface="Nunito Sans"/>
              <a:cs typeface="Nunito Sans"/>
              <a:sym typeface="Nunito Sans"/>
            </a:endParaRPr>
          </a:p>
        </p:txBody>
      </p:sp>
      <p:pic>
        <p:nvPicPr>
          <p:cNvPr id="641" name="Google Shape;641;p48"/>
          <p:cNvPicPr preferRelativeResize="0"/>
          <p:nvPr/>
        </p:nvPicPr>
        <p:blipFill rotWithShape="1">
          <a:blip r:embed="rId3">
            <a:alphaModFix/>
          </a:blip>
          <a:srcRect b="0" l="0" r="0" t="0"/>
          <a:stretch/>
        </p:blipFill>
        <p:spPr>
          <a:xfrm>
            <a:off x="826802" y="1915829"/>
            <a:ext cx="316964" cy="244927"/>
          </a:xfrm>
          <a:prstGeom prst="rect">
            <a:avLst/>
          </a:prstGeom>
          <a:noFill/>
          <a:ln>
            <a:noFill/>
          </a:ln>
        </p:spPr>
      </p:pic>
      <p:pic>
        <p:nvPicPr>
          <p:cNvPr id="642" name="Google Shape;642;p48"/>
          <p:cNvPicPr preferRelativeResize="0"/>
          <p:nvPr/>
        </p:nvPicPr>
        <p:blipFill rotWithShape="1">
          <a:blip r:embed="rId3">
            <a:alphaModFix/>
          </a:blip>
          <a:srcRect b="0" l="0" r="0" t="0"/>
          <a:stretch/>
        </p:blipFill>
        <p:spPr>
          <a:xfrm>
            <a:off x="826802" y="4019009"/>
            <a:ext cx="316964" cy="244927"/>
          </a:xfrm>
          <a:prstGeom prst="rect">
            <a:avLst/>
          </a:prstGeom>
          <a:noFill/>
          <a:ln>
            <a:noFill/>
          </a:ln>
        </p:spPr>
      </p:pic>
      <p:pic>
        <p:nvPicPr>
          <p:cNvPr id="643" name="Google Shape;643;p48"/>
          <p:cNvPicPr preferRelativeResize="0"/>
          <p:nvPr/>
        </p:nvPicPr>
        <p:blipFill rotWithShape="1">
          <a:blip r:embed="rId3">
            <a:alphaModFix/>
          </a:blip>
          <a:srcRect b="0" l="0" r="0" t="0"/>
          <a:stretch/>
        </p:blipFill>
        <p:spPr>
          <a:xfrm>
            <a:off x="826802" y="2950574"/>
            <a:ext cx="316964" cy="244927"/>
          </a:xfrm>
          <a:prstGeom prst="rect">
            <a:avLst/>
          </a:prstGeom>
          <a:noFill/>
          <a:ln>
            <a:noFill/>
          </a:ln>
        </p:spPr>
      </p:pic>
      <p:sp>
        <p:nvSpPr>
          <p:cNvPr id="644" name="Google Shape;644;p48"/>
          <p:cNvSpPr/>
          <p:nvPr/>
        </p:nvSpPr>
        <p:spPr>
          <a:xfrm>
            <a:off x="1314914" y="4927109"/>
            <a:ext cx="6681334"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lang="en-US" sz="2100">
                <a:latin typeface="Nunito Sans"/>
                <a:ea typeface="Nunito Sans"/>
                <a:cs typeface="Nunito Sans"/>
                <a:sym typeface="Nunito Sans"/>
              </a:rPr>
              <a:t>The</a:t>
            </a:r>
            <a:r>
              <a:rPr b="0" i="0" lang="en-US" sz="2100" u="none" cap="none" strike="noStrike">
                <a:latin typeface="Nunito Sans"/>
                <a:ea typeface="Nunito Sans"/>
                <a:cs typeface="Nunito Sans"/>
                <a:sym typeface="Nunito Sans"/>
              </a:rPr>
              <a:t>re is effecti</a:t>
            </a:r>
            <a:r>
              <a:rPr lang="en-US" sz="2100">
                <a:latin typeface="Nunito Sans"/>
                <a:ea typeface="Nunito Sans"/>
                <a:cs typeface="Nunito Sans"/>
                <a:sym typeface="Nunito Sans"/>
              </a:rPr>
              <a:t>ve and </a:t>
            </a:r>
            <a:r>
              <a:rPr b="0" i="0" lang="en-US" sz="2100" u="none" cap="none" strike="noStrike">
                <a:latin typeface="Nunito Sans"/>
                <a:ea typeface="Nunito Sans"/>
                <a:cs typeface="Nunito Sans"/>
                <a:sym typeface="Nunito Sans"/>
              </a:rPr>
              <a:t>ineffecti</a:t>
            </a:r>
            <a:r>
              <a:rPr lang="en-US" sz="2100">
                <a:latin typeface="Nunito Sans"/>
                <a:ea typeface="Nunito Sans"/>
                <a:cs typeface="Nunito Sans"/>
                <a:sym typeface="Nunito Sans"/>
              </a:rPr>
              <a:t>ve behavior</a:t>
            </a:r>
            <a:endParaRPr b="0" i="0" sz="1400" u="none" cap="none" strike="noStrike">
              <a:latin typeface="Arial"/>
              <a:ea typeface="Arial"/>
              <a:cs typeface="Arial"/>
              <a:sym typeface="Arial"/>
            </a:endParaRPr>
          </a:p>
        </p:txBody>
      </p:sp>
      <p:pic>
        <p:nvPicPr>
          <p:cNvPr id="645" name="Google Shape;645;p48"/>
          <p:cNvPicPr preferRelativeResize="0"/>
          <p:nvPr/>
        </p:nvPicPr>
        <p:blipFill rotWithShape="1">
          <a:blip r:embed="rId3">
            <a:alphaModFix/>
          </a:blip>
          <a:srcRect b="0" l="0" r="0" t="0"/>
          <a:stretch/>
        </p:blipFill>
        <p:spPr>
          <a:xfrm>
            <a:off x="826802" y="5041287"/>
            <a:ext cx="316964" cy="244927"/>
          </a:xfrm>
          <a:prstGeom prst="rect">
            <a:avLst/>
          </a:prstGeom>
          <a:noFill/>
          <a:ln>
            <a:noFill/>
          </a:ln>
        </p:spPr>
      </p:pic>
      <p:pic>
        <p:nvPicPr>
          <p:cNvPr id="646" name="Google Shape;646;p48"/>
          <p:cNvPicPr preferRelativeResize="0"/>
          <p:nvPr/>
        </p:nvPicPr>
        <p:blipFill rotWithShape="1">
          <a:blip r:embed="rId4">
            <a:alphaModFix/>
          </a:blip>
          <a:srcRect b="0" l="0" r="0" t="0"/>
          <a:stretch/>
        </p:blipFill>
        <p:spPr>
          <a:xfrm>
            <a:off x="9584782" y="2342600"/>
            <a:ext cx="1905000" cy="16764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1" name="Shape 651"/>
        <p:cNvGrpSpPr/>
        <p:nvPr/>
      </p:nvGrpSpPr>
      <p:grpSpPr>
        <a:xfrm>
          <a:off x="0" y="0"/>
          <a:ext cx="0" cy="0"/>
          <a:chOff x="0" y="0"/>
          <a:chExt cx="0" cy="0"/>
        </a:xfrm>
      </p:grpSpPr>
      <p:sp>
        <p:nvSpPr>
          <p:cNvPr id="652" name="Google Shape;652;p49"/>
          <p:cNvSpPr/>
          <p:nvPr/>
        </p:nvSpPr>
        <p:spPr>
          <a:xfrm>
            <a:off x="347200" y="1615175"/>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653" name="Google Shape;653;p49"/>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rtl="0" algn="ctr">
              <a:lnSpc>
                <a:spcPct val="90000"/>
              </a:lnSpc>
              <a:spcBef>
                <a:spcPts val="0"/>
              </a:spcBef>
              <a:spcAft>
                <a:spcPts val="0"/>
              </a:spcAft>
              <a:buClr>
                <a:srgbClr val="0073AC"/>
              </a:buClr>
              <a:buSzPts val="3200"/>
              <a:buNone/>
            </a:pPr>
            <a:r>
              <a:rPr lang="en-US">
                <a:solidFill>
                  <a:srgbClr val="203F7B"/>
                </a:solidFill>
                <a:latin typeface="Nunito Sans"/>
                <a:ea typeface="Nunito Sans"/>
                <a:cs typeface="Nunito Sans"/>
                <a:sym typeface="Nunito Sans"/>
              </a:rPr>
              <a:t>Feedback from a growth mindset</a:t>
            </a:r>
            <a:endParaRPr b="0" i="0" u="none" cap="none" strike="noStrike">
              <a:solidFill>
                <a:srgbClr val="203F7B"/>
              </a:solidFill>
              <a:latin typeface="Calibri"/>
              <a:ea typeface="Calibri"/>
              <a:cs typeface="Calibri"/>
              <a:sym typeface="Calibri"/>
            </a:endParaRPr>
          </a:p>
        </p:txBody>
      </p:sp>
      <p:sp>
        <p:nvSpPr>
          <p:cNvPr id="654" name="Google Shape;654;p49"/>
          <p:cNvSpPr/>
          <p:nvPr/>
        </p:nvSpPr>
        <p:spPr>
          <a:xfrm>
            <a:off x="1314915" y="1826583"/>
            <a:ext cx="9638142" cy="660429"/>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lang="en-US" sz="2100">
                <a:latin typeface="Nunito Sans"/>
                <a:ea typeface="Nunito Sans"/>
                <a:cs typeface="Nunito Sans"/>
                <a:sym typeface="Nunito Sans"/>
              </a:rPr>
              <a:t>Encourage giving</a:t>
            </a:r>
            <a:r>
              <a:rPr b="0" i="0" lang="en-US" sz="2100" u="none" cap="none" strike="noStrike">
                <a:latin typeface="Nunito Sans"/>
                <a:ea typeface="Nunito Sans"/>
                <a:cs typeface="Nunito Sans"/>
                <a:sym typeface="Nunito Sans"/>
              </a:rPr>
              <a:t> feedback</a:t>
            </a:r>
            <a:endParaRPr b="0" i="0" sz="1400" u="none" cap="none" strike="noStrike">
              <a:latin typeface="Arial"/>
              <a:ea typeface="Arial"/>
              <a:cs typeface="Arial"/>
              <a:sym typeface="Arial"/>
            </a:endParaRPr>
          </a:p>
        </p:txBody>
      </p:sp>
      <p:sp>
        <p:nvSpPr>
          <p:cNvPr id="655" name="Google Shape;655;p49"/>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656" name="Google Shape;656;p49"/>
          <p:cNvSpPr/>
          <p:nvPr/>
        </p:nvSpPr>
        <p:spPr>
          <a:xfrm>
            <a:off x="1314914" y="3904831"/>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lang="en-US" sz="2100">
                <a:latin typeface="Nunito Sans"/>
                <a:ea typeface="Nunito Sans"/>
                <a:cs typeface="Nunito Sans"/>
                <a:sym typeface="Nunito Sans"/>
              </a:rPr>
              <a:t>Think of the</a:t>
            </a:r>
            <a:r>
              <a:rPr b="0" i="0" lang="en-US" sz="2100" u="none" cap="none" strike="noStrike">
                <a:latin typeface="Nunito Sans"/>
                <a:ea typeface="Nunito Sans"/>
                <a:cs typeface="Nunito Sans"/>
                <a:sym typeface="Nunito Sans"/>
              </a:rPr>
              <a:t> P/N ratio</a:t>
            </a:r>
            <a:endParaRPr b="0" i="0" sz="1600" u="none" cap="none" strike="noStrike">
              <a:latin typeface="Arial"/>
              <a:ea typeface="Arial"/>
              <a:cs typeface="Arial"/>
              <a:sym typeface="Arial"/>
            </a:endParaRPr>
          </a:p>
        </p:txBody>
      </p:sp>
      <p:sp>
        <p:nvSpPr>
          <p:cNvPr id="657" name="Google Shape;657;p49"/>
          <p:cNvSpPr/>
          <p:nvPr/>
        </p:nvSpPr>
        <p:spPr>
          <a:xfrm>
            <a:off x="9372600" y="1628775"/>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658" name="Google Shape;658;p49"/>
          <p:cNvSpPr/>
          <p:nvPr/>
        </p:nvSpPr>
        <p:spPr>
          <a:xfrm>
            <a:off x="1314913" y="2836395"/>
            <a:ext cx="6775807" cy="519439"/>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lang="en-US" sz="2100">
                <a:latin typeface="Nunito Sans"/>
                <a:ea typeface="Nunito Sans"/>
                <a:cs typeface="Nunito Sans"/>
                <a:sym typeface="Nunito Sans"/>
              </a:rPr>
              <a:t>Keep it small</a:t>
            </a:r>
            <a:r>
              <a:rPr b="0" i="0" lang="en-US" sz="2100" u="none" cap="none" strike="noStrike">
                <a:latin typeface="Nunito Sans"/>
                <a:ea typeface="Nunito Sans"/>
                <a:cs typeface="Nunito Sans"/>
                <a:sym typeface="Nunito Sans"/>
              </a:rPr>
              <a:t>: micro feedback</a:t>
            </a:r>
            <a:endParaRPr b="0" i="0" sz="2100" u="none" cap="none" strike="noStrike">
              <a:latin typeface="Nunito Sans"/>
              <a:ea typeface="Nunito Sans"/>
              <a:cs typeface="Nunito Sans"/>
              <a:sym typeface="Nunito Sans"/>
            </a:endParaRPr>
          </a:p>
        </p:txBody>
      </p:sp>
      <p:pic>
        <p:nvPicPr>
          <p:cNvPr id="659" name="Google Shape;659;p49"/>
          <p:cNvPicPr preferRelativeResize="0"/>
          <p:nvPr/>
        </p:nvPicPr>
        <p:blipFill rotWithShape="1">
          <a:blip r:embed="rId3">
            <a:alphaModFix/>
          </a:blip>
          <a:srcRect b="0" l="0" r="0" t="0"/>
          <a:stretch/>
        </p:blipFill>
        <p:spPr>
          <a:xfrm>
            <a:off x="826802" y="1915829"/>
            <a:ext cx="316964" cy="244927"/>
          </a:xfrm>
          <a:prstGeom prst="rect">
            <a:avLst/>
          </a:prstGeom>
          <a:noFill/>
          <a:ln>
            <a:noFill/>
          </a:ln>
        </p:spPr>
      </p:pic>
      <p:pic>
        <p:nvPicPr>
          <p:cNvPr id="660" name="Google Shape;660;p49"/>
          <p:cNvPicPr preferRelativeResize="0"/>
          <p:nvPr/>
        </p:nvPicPr>
        <p:blipFill rotWithShape="1">
          <a:blip r:embed="rId3">
            <a:alphaModFix/>
          </a:blip>
          <a:srcRect b="0" l="0" r="0" t="0"/>
          <a:stretch/>
        </p:blipFill>
        <p:spPr>
          <a:xfrm>
            <a:off x="826802" y="4019009"/>
            <a:ext cx="316964" cy="244927"/>
          </a:xfrm>
          <a:prstGeom prst="rect">
            <a:avLst/>
          </a:prstGeom>
          <a:noFill/>
          <a:ln>
            <a:noFill/>
          </a:ln>
        </p:spPr>
      </p:pic>
      <p:pic>
        <p:nvPicPr>
          <p:cNvPr id="661" name="Google Shape;661;p49"/>
          <p:cNvPicPr preferRelativeResize="0"/>
          <p:nvPr/>
        </p:nvPicPr>
        <p:blipFill rotWithShape="1">
          <a:blip r:embed="rId3">
            <a:alphaModFix/>
          </a:blip>
          <a:srcRect b="0" l="0" r="0" t="0"/>
          <a:stretch/>
        </p:blipFill>
        <p:spPr>
          <a:xfrm>
            <a:off x="826802" y="2950574"/>
            <a:ext cx="316964" cy="244927"/>
          </a:xfrm>
          <a:prstGeom prst="rect">
            <a:avLst/>
          </a:prstGeom>
          <a:noFill/>
          <a:ln>
            <a:noFill/>
          </a:ln>
        </p:spPr>
      </p:pic>
      <p:sp>
        <p:nvSpPr>
          <p:cNvPr id="662" name="Google Shape;662;p49"/>
          <p:cNvSpPr/>
          <p:nvPr/>
        </p:nvSpPr>
        <p:spPr>
          <a:xfrm>
            <a:off x="1314914" y="4927109"/>
            <a:ext cx="6681300" cy="473400"/>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lang="en-US" sz="2100">
                <a:latin typeface="Nunito Sans"/>
                <a:ea typeface="Nunito Sans"/>
                <a:cs typeface="Nunito Sans"/>
                <a:sym typeface="Nunito Sans"/>
              </a:rPr>
              <a:t>Also look forwards </a:t>
            </a:r>
            <a:r>
              <a:rPr b="0" i="0" lang="en-US" sz="2100" u="none" cap="none" strike="noStrike">
                <a:latin typeface="Nunito Sans"/>
                <a:ea typeface="Nunito Sans"/>
                <a:cs typeface="Nunito Sans"/>
                <a:sym typeface="Nunito Sans"/>
              </a:rPr>
              <a:t>(feedforward)</a:t>
            </a:r>
            <a:endParaRPr b="0" i="0" sz="1400" u="none" cap="none" strike="noStrike">
              <a:latin typeface="Arial"/>
              <a:ea typeface="Arial"/>
              <a:cs typeface="Arial"/>
              <a:sym typeface="Arial"/>
            </a:endParaRPr>
          </a:p>
        </p:txBody>
      </p:sp>
      <p:pic>
        <p:nvPicPr>
          <p:cNvPr id="663" name="Google Shape;663;p49"/>
          <p:cNvPicPr preferRelativeResize="0"/>
          <p:nvPr/>
        </p:nvPicPr>
        <p:blipFill rotWithShape="1">
          <a:blip r:embed="rId3">
            <a:alphaModFix/>
          </a:blip>
          <a:srcRect b="0" l="0" r="0" t="0"/>
          <a:stretch/>
        </p:blipFill>
        <p:spPr>
          <a:xfrm>
            <a:off x="826802" y="5041287"/>
            <a:ext cx="316964" cy="244927"/>
          </a:xfrm>
          <a:prstGeom prst="rect">
            <a:avLst/>
          </a:prstGeom>
          <a:noFill/>
          <a:ln>
            <a:noFill/>
          </a:ln>
        </p:spPr>
      </p:pic>
      <p:pic>
        <p:nvPicPr>
          <p:cNvPr id="664" name="Google Shape;664;p49"/>
          <p:cNvPicPr preferRelativeResize="0"/>
          <p:nvPr/>
        </p:nvPicPr>
        <p:blipFill rotWithShape="1">
          <a:blip r:embed="rId4">
            <a:alphaModFix/>
          </a:blip>
          <a:srcRect b="0" l="0" r="0" t="0"/>
          <a:stretch/>
        </p:blipFill>
        <p:spPr>
          <a:xfrm>
            <a:off x="9682857" y="2257900"/>
            <a:ext cx="1905000" cy="16764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8" name="Shape 668"/>
        <p:cNvGrpSpPr/>
        <p:nvPr/>
      </p:nvGrpSpPr>
      <p:grpSpPr>
        <a:xfrm>
          <a:off x="0" y="0"/>
          <a:ext cx="0" cy="0"/>
          <a:chOff x="0" y="0"/>
          <a:chExt cx="0" cy="0"/>
        </a:xfrm>
      </p:grpSpPr>
      <p:sp>
        <p:nvSpPr>
          <p:cNvPr id="669" name="Google Shape;669;p50"/>
          <p:cNvSpPr/>
          <p:nvPr/>
        </p:nvSpPr>
        <p:spPr>
          <a:xfrm>
            <a:off x="347200" y="1557350"/>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670" name="Google Shape;670;p50"/>
          <p:cNvSpPr/>
          <p:nvPr/>
        </p:nvSpPr>
        <p:spPr>
          <a:xfrm>
            <a:off x="9386900" y="1620550"/>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671" name="Google Shape;671;p50"/>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In what behavior do you wish to grow?</a:t>
            </a:r>
            <a:endParaRPr sz="4400">
              <a:solidFill>
                <a:srgbClr val="0073AC"/>
              </a:solidFill>
              <a:latin typeface="Nunito Sans"/>
              <a:ea typeface="Nunito Sans"/>
              <a:cs typeface="Nunito Sans"/>
              <a:sym typeface="Nunito Sans"/>
            </a:endParaRPr>
          </a:p>
        </p:txBody>
      </p:sp>
      <p:sp>
        <p:nvSpPr>
          <p:cNvPr id="672" name="Google Shape;672;p50"/>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673" name="Google Shape;673;p50"/>
          <p:cNvSpPr/>
          <p:nvPr/>
        </p:nvSpPr>
        <p:spPr>
          <a:xfrm>
            <a:off x="1252981" y="1857361"/>
            <a:ext cx="7286400" cy="38607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G</a:t>
            </a:r>
            <a:r>
              <a:rPr lang="en-US" sz="2800">
                <a:latin typeface="Nunito Sans"/>
                <a:ea typeface="Nunito Sans"/>
                <a:cs typeface="Nunito Sans"/>
                <a:sym typeface="Nunito Sans"/>
              </a:rPr>
              <a:t>ive</a:t>
            </a:r>
            <a:r>
              <a:rPr b="0" i="0" lang="en-US" sz="2800" u="none" cap="none" strike="noStrike">
                <a:latin typeface="Nunito Sans"/>
                <a:ea typeface="Nunito Sans"/>
                <a:cs typeface="Nunito Sans"/>
                <a:sym typeface="Nunito Sans"/>
              </a:rPr>
              <a:t> compliment</a:t>
            </a:r>
            <a:r>
              <a:rPr lang="en-US" sz="2800">
                <a:latin typeface="Nunito Sans"/>
                <a:ea typeface="Nunito Sans"/>
                <a:cs typeface="Nunito Sans"/>
                <a:sym typeface="Nunito Sans"/>
              </a:rPr>
              <a:t>s</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Ask </a:t>
            </a:r>
            <a:r>
              <a:rPr b="0" i="0" lang="en-US" sz="2800" u="none" cap="none" strike="noStrike">
                <a:latin typeface="Nunito Sans"/>
                <a:ea typeface="Nunito Sans"/>
                <a:cs typeface="Nunito Sans"/>
                <a:sym typeface="Nunito Sans"/>
              </a:rPr>
              <a:t>feedback</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Name what you see</a:t>
            </a:r>
            <a:r>
              <a:rPr b="0" i="0" lang="en-US" sz="2800" u="none" cap="none" strike="noStrike">
                <a:latin typeface="Nunito Sans"/>
                <a:ea typeface="Nunito Sans"/>
                <a:cs typeface="Nunito Sans"/>
                <a:sym typeface="Nunito Sans"/>
              </a:rPr>
              <a:t> (i</a:t>
            </a:r>
            <a:r>
              <a:rPr lang="en-US" sz="2800">
                <a:latin typeface="Nunito Sans"/>
                <a:ea typeface="Nunito Sans"/>
                <a:cs typeface="Nunito Sans"/>
                <a:sym typeface="Nunito Sans"/>
              </a:rPr>
              <a:t>nstead of </a:t>
            </a:r>
            <a:r>
              <a:rPr b="0" i="0" lang="en-US" sz="2800" u="none" cap="none" strike="noStrike">
                <a:latin typeface="Nunito Sans"/>
                <a:ea typeface="Nunito Sans"/>
                <a:cs typeface="Nunito Sans"/>
                <a:sym typeface="Nunito Sans"/>
              </a:rPr>
              <a:t>interpretati</a:t>
            </a:r>
            <a:r>
              <a:rPr lang="en-US" sz="2800">
                <a:latin typeface="Nunito Sans"/>
                <a:ea typeface="Nunito Sans"/>
                <a:cs typeface="Nunito Sans"/>
                <a:sym typeface="Nunito Sans"/>
              </a:rPr>
              <a:t>on</a:t>
            </a:r>
            <a:r>
              <a:rPr b="0" i="0" lang="en-US" sz="2800" u="none" cap="none" strike="noStrike">
                <a:latin typeface="Nunito Sans"/>
                <a:ea typeface="Nunito Sans"/>
                <a:cs typeface="Nunito Sans"/>
                <a:sym typeface="Nunito Sans"/>
              </a:rPr>
              <a:t>s)</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Indicate what the</a:t>
            </a:r>
            <a:r>
              <a:rPr b="0" i="0" lang="en-US" sz="2800" u="none" cap="none" strike="noStrike">
                <a:latin typeface="Nunito Sans"/>
                <a:ea typeface="Nunito Sans"/>
                <a:cs typeface="Nunito Sans"/>
                <a:sym typeface="Nunito Sans"/>
              </a:rPr>
              <a:t> effect </a:t>
            </a:r>
            <a:r>
              <a:rPr lang="en-US" sz="2800">
                <a:latin typeface="Nunito Sans"/>
                <a:ea typeface="Nunito Sans"/>
                <a:cs typeface="Nunito Sans"/>
                <a:sym typeface="Nunito Sans"/>
              </a:rPr>
              <a:t>of the behavior is</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Indicate what the desired behavior</a:t>
            </a:r>
            <a:r>
              <a:rPr b="0" i="0" lang="en-US" sz="2800" u="none" cap="none" strike="noStrike">
                <a:latin typeface="Nunito Sans"/>
                <a:ea typeface="Nunito Sans"/>
                <a:cs typeface="Nunito Sans"/>
                <a:sym typeface="Nunito Sans"/>
              </a:rPr>
              <a:t> is</a:t>
            </a:r>
            <a:endParaRPr b="0" i="0" sz="1400" u="none" cap="none" strike="noStrike">
              <a:latin typeface="Arial"/>
              <a:ea typeface="Arial"/>
              <a:cs typeface="Arial"/>
              <a:sym typeface="Arial"/>
            </a:endParaRPr>
          </a:p>
        </p:txBody>
      </p:sp>
      <p:pic>
        <p:nvPicPr>
          <p:cNvPr id="674" name="Google Shape;674;p50"/>
          <p:cNvPicPr preferRelativeResize="0"/>
          <p:nvPr/>
        </p:nvPicPr>
        <p:blipFill rotWithShape="1">
          <a:blip r:embed="rId3">
            <a:alphaModFix/>
          </a:blip>
          <a:srcRect b="0" l="0" r="0" t="0"/>
          <a:stretch/>
        </p:blipFill>
        <p:spPr>
          <a:xfrm>
            <a:off x="818477" y="2078616"/>
            <a:ext cx="316964" cy="244927"/>
          </a:xfrm>
          <a:prstGeom prst="rect">
            <a:avLst/>
          </a:prstGeom>
          <a:noFill/>
          <a:ln>
            <a:noFill/>
          </a:ln>
        </p:spPr>
      </p:pic>
      <p:pic>
        <p:nvPicPr>
          <p:cNvPr id="675" name="Google Shape;675;p50"/>
          <p:cNvPicPr preferRelativeResize="0"/>
          <p:nvPr/>
        </p:nvPicPr>
        <p:blipFill rotWithShape="1">
          <a:blip r:embed="rId3">
            <a:alphaModFix/>
          </a:blip>
          <a:srcRect b="0" l="0" r="0" t="0"/>
          <a:stretch/>
        </p:blipFill>
        <p:spPr>
          <a:xfrm>
            <a:off x="818481" y="2675421"/>
            <a:ext cx="316964" cy="244927"/>
          </a:xfrm>
          <a:prstGeom prst="rect">
            <a:avLst/>
          </a:prstGeom>
          <a:noFill/>
          <a:ln>
            <a:noFill/>
          </a:ln>
        </p:spPr>
      </p:pic>
      <p:pic>
        <p:nvPicPr>
          <p:cNvPr id="676" name="Google Shape;676;p50"/>
          <p:cNvPicPr preferRelativeResize="0"/>
          <p:nvPr/>
        </p:nvPicPr>
        <p:blipFill rotWithShape="1">
          <a:blip r:embed="rId3">
            <a:alphaModFix/>
          </a:blip>
          <a:srcRect b="0" l="0" r="0" t="0"/>
          <a:stretch/>
        </p:blipFill>
        <p:spPr>
          <a:xfrm>
            <a:off x="818481" y="3415764"/>
            <a:ext cx="316964" cy="244927"/>
          </a:xfrm>
          <a:prstGeom prst="rect">
            <a:avLst/>
          </a:prstGeom>
          <a:noFill/>
          <a:ln>
            <a:noFill/>
          </a:ln>
        </p:spPr>
      </p:pic>
      <p:pic>
        <p:nvPicPr>
          <p:cNvPr id="677" name="Google Shape;677;p50"/>
          <p:cNvPicPr preferRelativeResize="0"/>
          <p:nvPr/>
        </p:nvPicPr>
        <p:blipFill rotWithShape="1">
          <a:blip r:embed="rId3">
            <a:alphaModFix/>
          </a:blip>
          <a:srcRect b="0" l="0" r="0" t="0"/>
          <a:stretch/>
        </p:blipFill>
        <p:spPr>
          <a:xfrm>
            <a:off x="826802" y="4628855"/>
            <a:ext cx="316964" cy="244927"/>
          </a:xfrm>
          <a:prstGeom prst="rect">
            <a:avLst/>
          </a:prstGeom>
          <a:noFill/>
          <a:ln>
            <a:noFill/>
          </a:ln>
        </p:spPr>
      </p:pic>
      <p:pic>
        <p:nvPicPr>
          <p:cNvPr id="678" name="Google Shape;678;p50"/>
          <p:cNvPicPr preferRelativeResize="0"/>
          <p:nvPr/>
        </p:nvPicPr>
        <p:blipFill rotWithShape="1">
          <a:blip r:embed="rId3">
            <a:alphaModFix/>
          </a:blip>
          <a:srcRect b="0" l="0" r="0" t="0"/>
          <a:stretch/>
        </p:blipFill>
        <p:spPr>
          <a:xfrm>
            <a:off x="818477" y="5230741"/>
            <a:ext cx="316964" cy="244927"/>
          </a:xfrm>
          <a:prstGeom prst="rect">
            <a:avLst/>
          </a:prstGeom>
          <a:noFill/>
          <a:ln>
            <a:noFill/>
          </a:ln>
        </p:spPr>
      </p:pic>
      <p:pic>
        <p:nvPicPr>
          <p:cNvPr id="679" name="Google Shape;679;p50"/>
          <p:cNvPicPr preferRelativeResize="0"/>
          <p:nvPr/>
        </p:nvPicPr>
        <p:blipFill rotWithShape="1">
          <a:blip r:embed="rId4">
            <a:alphaModFix/>
          </a:blip>
          <a:srcRect b="0" l="0" r="0" t="0"/>
          <a:stretch/>
        </p:blipFill>
        <p:spPr>
          <a:xfrm>
            <a:off x="9756635" y="2714703"/>
            <a:ext cx="1647050" cy="16470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84" name="Shape 684"/>
        <p:cNvGrpSpPr/>
        <p:nvPr/>
      </p:nvGrpSpPr>
      <p:grpSpPr>
        <a:xfrm>
          <a:off x="0" y="0"/>
          <a:ext cx="0" cy="0"/>
          <a:chOff x="0" y="0"/>
          <a:chExt cx="0" cy="0"/>
        </a:xfrm>
      </p:grpSpPr>
      <p:sp>
        <p:nvSpPr>
          <p:cNvPr id="685" name="Google Shape;685;p51"/>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686" name="Google Shape;686;p51"/>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687" name="Google Shape;687;p51"/>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Conversation</a:t>
            </a:r>
            <a:r>
              <a:rPr b="1" lang="en-US" sz="4200">
                <a:solidFill>
                  <a:schemeClr val="lt1"/>
                </a:solidFill>
                <a:latin typeface="Nunito Sans"/>
                <a:ea typeface="Nunito Sans"/>
                <a:cs typeface="Nunito Sans"/>
                <a:sym typeface="Nunito Sans"/>
              </a:rPr>
              <a:t> accelerators</a:t>
            </a:r>
            <a:endParaRPr b="0" i="0" sz="4200" u="none" cap="none" strike="noStrike">
              <a:solidFill>
                <a:schemeClr val="dk1"/>
              </a:solidFill>
              <a:latin typeface="Nunito Sans"/>
              <a:ea typeface="Nunito Sans"/>
              <a:cs typeface="Nunito Sans"/>
              <a:sym typeface="Nunito Sans"/>
            </a:endParaRPr>
          </a:p>
        </p:txBody>
      </p:sp>
      <p:pic>
        <p:nvPicPr>
          <p:cNvPr id="688" name="Google Shape;688;p51"/>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93" name="Shape 693"/>
        <p:cNvGrpSpPr/>
        <p:nvPr/>
      </p:nvGrpSpPr>
      <p:grpSpPr>
        <a:xfrm>
          <a:off x="0" y="0"/>
          <a:ext cx="0" cy="0"/>
          <a:chOff x="0" y="0"/>
          <a:chExt cx="0" cy="0"/>
        </a:xfrm>
      </p:grpSpPr>
      <p:sp>
        <p:nvSpPr>
          <p:cNvPr id="694" name="Google Shape;694;p52"/>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grpSp>
        <p:nvGrpSpPr>
          <p:cNvPr id="695" name="Google Shape;695;p52"/>
          <p:cNvGrpSpPr/>
          <p:nvPr/>
        </p:nvGrpSpPr>
        <p:grpSpPr>
          <a:xfrm>
            <a:off x="335359" y="1215456"/>
            <a:ext cx="3649930" cy="4787138"/>
            <a:chOff x="3176380" y="1047797"/>
            <a:chExt cx="2737448" cy="3108130"/>
          </a:xfrm>
        </p:grpSpPr>
        <p:sp>
          <p:nvSpPr>
            <p:cNvPr id="696" name="Google Shape;696;p52"/>
            <p:cNvSpPr/>
            <p:nvPr/>
          </p:nvSpPr>
          <p:spPr>
            <a:xfrm>
              <a:off x="3176380" y="1047797"/>
              <a:ext cx="2716048" cy="310813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697" name="Google Shape;697;p52"/>
            <p:cNvSpPr/>
            <p:nvPr/>
          </p:nvSpPr>
          <p:spPr>
            <a:xfrm>
              <a:off x="3197779" y="2648793"/>
              <a:ext cx="2716049" cy="461665"/>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1" lang="en-US" sz="2100">
                  <a:latin typeface="Nunito Sans"/>
                  <a:ea typeface="Nunito Sans"/>
                  <a:cs typeface="Nunito Sans"/>
                  <a:sym typeface="Nunito Sans"/>
                </a:rPr>
                <a:t>Provide structure</a:t>
              </a:r>
              <a:endParaRPr b="0" i="0" sz="14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rgbClr val="595959"/>
                </a:solidFill>
                <a:latin typeface="Nunito Sans"/>
                <a:ea typeface="Nunito Sans"/>
                <a:cs typeface="Nunito Sans"/>
                <a:sym typeface="Nunito Sans"/>
              </a:endParaRPr>
            </a:p>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grpSp>
      <p:grpSp>
        <p:nvGrpSpPr>
          <p:cNvPr id="698" name="Google Shape;698;p52"/>
          <p:cNvGrpSpPr/>
          <p:nvPr/>
        </p:nvGrpSpPr>
        <p:grpSpPr>
          <a:xfrm>
            <a:off x="4072243" y="1215456"/>
            <a:ext cx="3852742" cy="4787138"/>
            <a:chOff x="6008087" y="1072692"/>
            <a:chExt cx="2950996" cy="3136091"/>
          </a:xfrm>
        </p:grpSpPr>
        <p:sp>
          <p:nvSpPr>
            <p:cNvPr id="699" name="Google Shape;699;p52"/>
            <p:cNvSpPr/>
            <p:nvPr/>
          </p:nvSpPr>
          <p:spPr>
            <a:xfrm>
              <a:off x="6008087" y="1072692"/>
              <a:ext cx="2884392" cy="3136091"/>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700" name="Google Shape;700;p52"/>
            <p:cNvSpPr/>
            <p:nvPr/>
          </p:nvSpPr>
          <p:spPr>
            <a:xfrm>
              <a:off x="6008087" y="2709910"/>
              <a:ext cx="2950996" cy="590036"/>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1" i="0" lang="en-US" sz="2100" u="none" cap="none" strike="noStrike">
                  <a:latin typeface="Nunito Sans"/>
                  <a:ea typeface="Nunito Sans"/>
                  <a:cs typeface="Nunito Sans"/>
                  <a:sym typeface="Nunito Sans"/>
                </a:rPr>
                <a:t>M</a:t>
              </a:r>
              <a:r>
                <a:rPr b="1" lang="en-US" sz="2100">
                  <a:latin typeface="Nunito Sans"/>
                  <a:ea typeface="Nunito Sans"/>
                  <a:cs typeface="Nunito Sans"/>
                  <a:sym typeface="Nunito Sans"/>
                </a:rPr>
                <a:t>ake information accessible</a:t>
              </a:r>
              <a:endParaRPr b="0" i="0" sz="14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2100"/>
                <a:buFont typeface="Arial"/>
                <a:buNone/>
              </a:pPr>
              <a:r>
                <a:t/>
              </a:r>
              <a:endParaRPr b="1" i="0" sz="2100" u="none" cap="none" strike="noStrike">
                <a:solidFill>
                  <a:srgbClr val="595959"/>
                </a:solidFill>
                <a:latin typeface="Nunito Sans"/>
                <a:ea typeface="Nunito Sans"/>
                <a:cs typeface="Nunito Sans"/>
                <a:sym typeface="Nunito Sans"/>
              </a:endParaRPr>
            </a:p>
          </p:txBody>
        </p:sp>
      </p:grpSp>
      <p:sp>
        <p:nvSpPr>
          <p:cNvPr id="701" name="Google Shape;701;p52"/>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Three accelerators</a:t>
            </a:r>
            <a:endParaRPr b="0" i="0" u="none" cap="none" strike="noStrike">
              <a:solidFill>
                <a:srgbClr val="203F7B"/>
              </a:solidFill>
            </a:endParaRPr>
          </a:p>
        </p:txBody>
      </p:sp>
      <p:grpSp>
        <p:nvGrpSpPr>
          <p:cNvPr id="702" name="Google Shape;702;p52"/>
          <p:cNvGrpSpPr/>
          <p:nvPr/>
        </p:nvGrpSpPr>
        <p:grpSpPr>
          <a:xfrm>
            <a:off x="7953513" y="1215456"/>
            <a:ext cx="3736838" cy="4816426"/>
            <a:chOff x="395536" y="1047796"/>
            <a:chExt cx="2696724" cy="3108130"/>
          </a:xfrm>
        </p:grpSpPr>
        <p:sp>
          <p:nvSpPr>
            <p:cNvPr id="703" name="Google Shape;703;p52"/>
            <p:cNvSpPr/>
            <p:nvPr/>
          </p:nvSpPr>
          <p:spPr>
            <a:xfrm>
              <a:off x="395536" y="1047796"/>
              <a:ext cx="2696724" cy="310813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704" name="Google Shape;704;p52"/>
            <p:cNvSpPr/>
            <p:nvPr/>
          </p:nvSpPr>
          <p:spPr>
            <a:xfrm>
              <a:off x="395536" y="2659821"/>
              <a:ext cx="2696724" cy="580957"/>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1" i="0" lang="en-US" sz="2100" u="none" cap="none" strike="noStrike">
                  <a:latin typeface="Nunito Sans"/>
                  <a:ea typeface="Nunito Sans"/>
                  <a:cs typeface="Nunito Sans"/>
                  <a:sym typeface="Nunito Sans"/>
                </a:rPr>
                <a:t>Cre</a:t>
              </a:r>
              <a:r>
                <a:rPr b="1" lang="en-US" sz="2100">
                  <a:latin typeface="Nunito Sans"/>
                  <a:ea typeface="Nunito Sans"/>
                  <a:cs typeface="Nunito Sans"/>
                  <a:sym typeface="Nunito Sans"/>
                </a:rPr>
                <a:t>ate</a:t>
              </a:r>
              <a:r>
                <a:rPr b="1" i="0" lang="en-US" sz="2100" u="none" cap="none" strike="noStrike">
                  <a:latin typeface="Nunito Sans"/>
                  <a:ea typeface="Nunito Sans"/>
                  <a:cs typeface="Nunito Sans"/>
                  <a:sym typeface="Nunito Sans"/>
                </a:rPr>
                <a:t> triggers</a:t>
              </a:r>
              <a:endParaRPr b="0" i="0" sz="1400" u="none" cap="none" strike="noStrike">
                <a:latin typeface="Arial"/>
                <a:ea typeface="Arial"/>
                <a:cs typeface="Arial"/>
                <a:sym typeface="Arial"/>
              </a:endParaRPr>
            </a:p>
          </p:txBody>
        </p:sp>
      </p:grpSp>
      <p:pic>
        <p:nvPicPr>
          <p:cNvPr id="705" name="Google Shape;705;p52"/>
          <p:cNvPicPr preferRelativeResize="0"/>
          <p:nvPr/>
        </p:nvPicPr>
        <p:blipFill rotWithShape="1">
          <a:blip r:embed="rId3">
            <a:alphaModFix/>
          </a:blip>
          <a:srcRect b="0" l="0" r="0" t="0"/>
          <a:stretch/>
        </p:blipFill>
        <p:spPr>
          <a:xfrm>
            <a:off x="1572768" y="2048256"/>
            <a:ext cx="1197864" cy="1179576"/>
          </a:xfrm>
          <a:prstGeom prst="rect">
            <a:avLst/>
          </a:prstGeom>
          <a:noFill/>
          <a:ln>
            <a:noFill/>
          </a:ln>
        </p:spPr>
      </p:pic>
      <p:pic>
        <p:nvPicPr>
          <p:cNvPr id="706" name="Google Shape;706;p52"/>
          <p:cNvPicPr preferRelativeResize="0"/>
          <p:nvPr/>
        </p:nvPicPr>
        <p:blipFill rotWithShape="1">
          <a:blip r:embed="rId4">
            <a:alphaModFix/>
          </a:blip>
          <a:srcRect b="465" l="0" r="0" t="455"/>
          <a:stretch/>
        </p:blipFill>
        <p:spPr>
          <a:xfrm>
            <a:off x="5469936" y="2108060"/>
            <a:ext cx="998756" cy="1059951"/>
          </a:xfrm>
          <a:prstGeom prst="rect">
            <a:avLst/>
          </a:prstGeom>
          <a:noFill/>
          <a:ln>
            <a:noFill/>
          </a:ln>
        </p:spPr>
      </p:pic>
      <p:pic>
        <p:nvPicPr>
          <p:cNvPr id="707" name="Google Shape;707;p52"/>
          <p:cNvPicPr preferRelativeResize="0"/>
          <p:nvPr/>
        </p:nvPicPr>
        <p:blipFill rotWithShape="1">
          <a:blip r:embed="rId5">
            <a:alphaModFix/>
          </a:blip>
          <a:srcRect b="0" l="0" r="0" t="0"/>
          <a:stretch/>
        </p:blipFill>
        <p:spPr>
          <a:xfrm>
            <a:off x="9190615" y="2068782"/>
            <a:ext cx="1262633" cy="113573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12" name="Shape 712"/>
        <p:cNvGrpSpPr/>
        <p:nvPr/>
      </p:nvGrpSpPr>
      <p:grpSpPr>
        <a:xfrm>
          <a:off x="0" y="0"/>
          <a:ext cx="0" cy="0"/>
          <a:chOff x="0" y="0"/>
          <a:chExt cx="0" cy="0"/>
        </a:xfrm>
      </p:grpSpPr>
      <p:sp>
        <p:nvSpPr>
          <p:cNvPr id="713" name="Google Shape;713;p53"/>
          <p:cNvSpPr/>
          <p:nvPr/>
        </p:nvSpPr>
        <p:spPr>
          <a:xfrm>
            <a:off x="347200" y="1671650"/>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Calibri"/>
                <a:ea typeface="Calibri"/>
                <a:cs typeface="Calibri"/>
                <a:sym typeface="Calibri"/>
              </a:rPr>
              <a:t>     </a:t>
            </a:r>
            <a:endParaRPr b="0" i="0" sz="2800" u="none" cap="none" strike="noStrike">
              <a:solidFill>
                <a:schemeClr val="lt1"/>
              </a:solidFill>
              <a:latin typeface="Calibri"/>
              <a:ea typeface="Calibri"/>
              <a:cs typeface="Calibri"/>
              <a:sym typeface="Calibri"/>
            </a:endParaRPr>
          </a:p>
        </p:txBody>
      </p:sp>
      <p:sp>
        <p:nvSpPr>
          <p:cNvPr id="714" name="Google Shape;714;p53"/>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Provide </a:t>
            </a:r>
            <a:r>
              <a:rPr lang="en-US">
                <a:solidFill>
                  <a:srgbClr val="203F7B"/>
                </a:solidFill>
                <a:latin typeface="Nunito Sans"/>
                <a:ea typeface="Nunito Sans"/>
                <a:cs typeface="Nunito Sans"/>
                <a:sym typeface="Nunito Sans"/>
              </a:rPr>
              <a:t>structure</a:t>
            </a:r>
            <a:endParaRPr b="0" i="0" u="none" cap="none" strike="noStrike">
              <a:solidFill>
                <a:srgbClr val="203F7B"/>
              </a:solidFill>
            </a:endParaRPr>
          </a:p>
        </p:txBody>
      </p:sp>
      <p:sp>
        <p:nvSpPr>
          <p:cNvPr id="715" name="Google Shape;715;p53"/>
          <p:cNvSpPr/>
          <p:nvPr/>
        </p:nvSpPr>
        <p:spPr>
          <a:xfrm>
            <a:off x="1314915" y="1826584"/>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Perso</a:t>
            </a:r>
            <a:r>
              <a:rPr lang="en-US" sz="2800">
                <a:latin typeface="Nunito Sans"/>
                <a:ea typeface="Nunito Sans"/>
                <a:cs typeface="Nunito Sans"/>
                <a:sym typeface="Nunito Sans"/>
              </a:rPr>
              <a:t>nalize</a:t>
            </a:r>
            <a:endParaRPr b="0" i="0" sz="14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323232"/>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323232"/>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323232"/>
              </a:solidFill>
              <a:latin typeface="Nunito Sans"/>
              <a:ea typeface="Nunito Sans"/>
              <a:cs typeface="Nunito Sans"/>
              <a:sym typeface="Nunito Sans"/>
            </a:endParaRPr>
          </a:p>
        </p:txBody>
      </p:sp>
      <p:sp>
        <p:nvSpPr>
          <p:cNvPr id="716" name="Google Shape;716;p53"/>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Calibri"/>
              <a:ea typeface="Calibri"/>
              <a:cs typeface="Calibri"/>
              <a:sym typeface="Calibri"/>
            </a:endParaRPr>
          </a:p>
        </p:txBody>
      </p:sp>
      <p:sp>
        <p:nvSpPr>
          <p:cNvPr id="717" name="Google Shape;717;p53"/>
          <p:cNvSpPr/>
          <p:nvPr/>
        </p:nvSpPr>
        <p:spPr>
          <a:xfrm>
            <a:off x="1314914" y="434485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Gr</a:t>
            </a:r>
            <a:r>
              <a:rPr lang="en-US" sz="2800">
                <a:latin typeface="Nunito Sans"/>
                <a:ea typeface="Nunito Sans"/>
                <a:cs typeface="Nunito Sans"/>
                <a:sym typeface="Nunito Sans"/>
              </a:rPr>
              <a:t>owth &amp; development</a:t>
            </a:r>
            <a:endParaRPr b="0" i="0" sz="14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rgbClr val="595959"/>
              </a:solidFill>
              <a:latin typeface="Nunito Sans"/>
              <a:ea typeface="Nunito Sans"/>
              <a:cs typeface="Nunito Sans"/>
              <a:sym typeface="Nunito Sans"/>
            </a:endParaRPr>
          </a:p>
        </p:txBody>
      </p:sp>
      <p:sp>
        <p:nvSpPr>
          <p:cNvPr id="718" name="Google Shape;718;p53"/>
          <p:cNvSpPr/>
          <p:nvPr/>
        </p:nvSpPr>
        <p:spPr>
          <a:xfrm>
            <a:off x="9397700" y="1671650"/>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Calibri"/>
              <a:ea typeface="Calibri"/>
              <a:cs typeface="Calibri"/>
              <a:sym typeface="Calibri"/>
            </a:endParaRPr>
          </a:p>
        </p:txBody>
      </p:sp>
      <p:sp>
        <p:nvSpPr>
          <p:cNvPr id="719" name="Google Shape;719;p53"/>
          <p:cNvSpPr/>
          <p:nvPr/>
        </p:nvSpPr>
        <p:spPr>
          <a:xfrm>
            <a:off x="1314914" y="3073252"/>
            <a:ext cx="6573492"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Current role and objectives</a:t>
            </a:r>
            <a:endParaRPr b="0" i="0" sz="14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rgbClr val="595959"/>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323232"/>
              </a:solidFill>
              <a:latin typeface="Nunito Sans"/>
              <a:ea typeface="Nunito Sans"/>
              <a:cs typeface="Nunito Sans"/>
              <a:sym typeface="Nunito Sans"/>
            </a:endParaRPr>
          </a:p>
        </p:txBody>
      </p:sp>
      <p:pic>
        <p:nvPicPr>
          <p:cNvPr id="720" name="Google Shape;720;p53"/>
          <p:cNvPicPr preferRelativeResize="0"/>
          <p:nvPr/>
        </p:nvPicPr>
        <p:blipFill rotWithShape="1">
          <a:blip r:embed="rId3">
            <a:alphaModFix/>
          </a:blip>
          <a:srcRect b="0" l="0" r="0" t="0"/>
          <a:stretch/>
        </p:blipFill>
        <p:spPr>
          <a:xfrm>
            <a:off x="826802" y="1915829"/>
            <a:ext cx="316964" cy="244927"/>
          </a:xfrm>
          <a:prstGeom prst="rect">
            <a:avLst/>
          </a:prstGeom>
          <a:noFill/>
          <a:ln>
            <a:noFill/>
          </a:ln>
        </p:spPr>
      </p:pic>
      <p:pic>
        <p:nvPicPr>
          <p:cNvPr id="721" name="Google Shape;721;p53"/>
          <p:cNvPicPr preferRelativeResize="0"/>
          <p:nvPr/>
        </p:nvPicPr>
        <p:blipFill rotWithShape="1">
          <a:blip r:embed="rId3">
            <a:alphaModFix/>
          </a:blip>
          <a:srcRect b="0" l="0" r="0" t="0"/>
          <a:stretch/>
        </p:blipFill>
        <p:spPr>
          <a:xfrm>
            <a:off x="826802" y="4459031"/>
            <a:ext cx="316964" cy="244927"/>
          </a:xfrm>
          <a:prstGeom prst="rect">
            <a:avLst/>
          </a:prstGeom>
          <a:noFill/>
          <a:ln>
            <a:noFill/>
          </a:ln>
        </p:spPr>
      </p:pic>
      <p:pic>
        <p:nvPicPr>
          <p:cNvPr id="722" name="Google Shape;722;p53"/>
          <p:cNvPicPr preferRelativeResize="0"/>
          <p:nvPr/>
        </p:nvPicPr>
        <p:blipFill rotWithShape="1">
          <a:blip r:embed="rId3">
            <a:alphaModFix/>
          </a:blip>
          <a:srcRect b="0" l="0" r="0" t="0"/>
          <a:stretch/>
        </p:blipFill>
        <p:spPr>
          <a:xfrm>
            <a:off x="826802" y="3187430"/>
            <a:ext cx="316964" cy="244927"/>
          </a:xfrm>
          <a:prstGeom prst="rect">
            <a:avLst/>
          </a:prstGeom>
          <a:noFill/>
          <a:ln>
            <a:noFill/>
          </a:ln>
        </p:spPr>
      </p:pic>
      <p:pic>
        <p:nvPicPr>
          <p:cNvPr id="723" name="Google Shape;723;p53"/>
          <p:cNvPicPr preferRelativeResize="0"/>
          <p:nvPr/>
        </p:nvPicPr>
        <p:blipFill rotWithShape="1">
          <a:blip r:embed="rId4">
            <a:alphaModFix/>
          </a:blip>
          <a:srcRect b="0" l="0" r="0" t="0"/>
          <a:stretch/>
        </p:blipFill>
        <p:spPr>
          <a:xfrm>
            <a:off x="9768000" y="2759781"/>
            <a:ext cx="1645920" cy="164592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27" name="Shape 727"/>
        <p:cNvGrpSpPr/>
        <p:nvPr/>
      </p:nvGrpSpPr>
      <p:grpSpPr>
        <a:xfrm>
          <a:off x="0" y="0"/>
          <a:ext cx="0" cy="0"/>
          <a:chOff x="0" y="0"/>
          <a:chExt cx="0" cy="0"/>
        </a:xfrm>
      </p:grpSpPr>
      <p:sp>
        <p:nvSpPr>
          <p:cNvPr id="728" name="Google Shape;728;p54"/>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extLst>
                  <a:ext uri="http://customooxmlschemas.google.com/">
                    <go:slidesCustomData xmlns:go="http://customooxmlschemas.google.com/" textRoundtripDataId="7"/>
                  </a:ext>
                </a:extLst>
              </a:rPr>
              <a:t>Make information accessible</a:t>
            </a:r>
            <a:endParaRPr b="0" i="0" sz="4400" u="none" cap="none" strike="noStrike">
              <a:solidFill>
                <a:srgbClr val="203F7B"/>
              </a:solidFill>
              <a:latin typeface="Calibri"/>
              <a:ea typeface="Calibri"/>
              <a:cs typeface="Calibri"/>
              <a:sym typeface="Calibri"/>
            </a:endParaRPr>
          </a:p>
        </p:txBody>
      </p:sp>
      <p:sp>
        <p:nvSpPr>
          <p:cNvPr id="729" name="Google Shape;729;p54"/>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pic>
        <p:nvPicPr>
          <p:cNvPr id="730" name="Google Shape;730;p54"/>
          <p:cNvPicPr preferRelativeResize="0"/>
          <p:nvPr/>
        </p:nvPicPr>
        <p:blipFill>
          <a:blip r:embed="rId3">
            <a:alphaModFix/>
          </a:blip>
          <a:stretch>
            <a:fillRect/>
          </a:stretch>
        </p:blipFill>
        <p:spPr>
          <a:xfrm>
            <a:off x="2494500" y="986370"/>
            <a:ext cx="7803925" cy="512345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4" name="Shape 734"/>
        <p:cNvGrpSpPr/>
        <p:nvPr/>
      </p:nvGrpSpPr>
      <p:grpSpPr>
        <a:xfrm>
          <a:off x="0" y="0"/>
          <a:ext cx="0" cy="0"/>
          <a:chOff x="0" y="0"/>
          <a:chExt cx="0" cy="0"/>
        </a:xfrm>
      </p:grpSpPr>
      <p:sp>
        <p:nvSpPr>
          <p:cNvPr id="735" name="Google Shape;735;p55"/>
          <p:cNvSpPr/>
          <p:nvPr/>
        </p:nvSpPr>
        <p:spPr>
          <a:xfrm>
            <a:off x="468143" y="1215456"/>
            <a:ext cx="11443083"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736" name="Google Shape;736;p55"/>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5 minutes (plenary)</a:t>
            </a:r>
            <a:endParaRPr b="0" i="0" sz="2800" u="none" cap="none" strike="noStrike">
              <a:latin typeface="Nunito Sans"/>
              <a:ea typeface="Nunito Sans"/>
              <a:cs typeface="Nunito Sans"/>
              <a:sym typeface="Nunito Sans"/>
            </a:endParaRPr>
          </a:p>
        </p:txBody>
      </p:sp>
      <p:sp>
        <p:nvSpPr>
          <p:cNvPr id="737" name="Google Shape;737;p55"/>
          <p:cNvSpPr/>
          <p:nvPr/>
        </p:nvSpPr>
        <p:spPr>
          <a:xfrm>
            <a:off x="468143" y="2976518"/>
            <a:ext cx="11443083"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738" name="Google Shape;738;p55"/>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sp>
        <p:nvSpPr>
          <p:cNvPr id="739" name="Google Shape;739;p55"/>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740" name="Google Shape;740;p55"/>
          <p:cNvSpPr/>
          <p:nvPr/>
        </p:nvSpPr>
        <p:spPr>
          <a:xfrm>
            <a:off x="1267675" y="3346560"/>
            <a:ext cx="11063700" cy="2030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What can you do </a:t>
            </a:r>
            <a:r>
              <a:rPr lang="en-US" sz="2800">
                <a:latin typeface="Nunito Sans"/>
                <a:ea typeface="Nunito Sans"/>
                <a:cs typeface="Nunito Sans"/>
                <a:sym typeface="Nunito Sans"/>
              </a:rPr>
              <a:t>to trigger yourself and your employees to schedule a meeting or to put in points on the agenda</a:t>
            </a:r>
            <a:r>
              <a:rPr b="0" i="0" lang="en-US" sz="2800" u="none" cap="none" strike="noStrike">
                <a:latin typeface="Nunito Sans"/>
                <a:ea typeface="Nunito Sans"/>
                <a:cs typeface="Nunito Sans"/>
                <a:sym typeface="Nunito Sans"/>
              </a:rPr>
              <a:t>?</a:t>
            </a:r>
            <a:r>
              <a:rPr b="0" i="0" lang="en-US" sz="2800" u="none" cap="none" strike="noStrike">
                <a:solidFill>
                  <a:srgbClr val="595959"/>
                </a:solidFill>
                <a:latin typeface="Nunito Sans"/>
                <a:ea typeface="Nunito Sans"/>
                <a:cs typeface="Nunito Sans"/>
                <a:sym typeface="Nunito Sans"/>
              </a:rPr>
              <a:t> </a:t>
            </a:r>
            <a:endParaRPr b="0" i="0" sz="2800" u="none" cap="none" strike="noStrike">
              <a:solidFill>
                <a:srgbClr val="424242"/>
              </a:solidFill>
              <a:latin typeface="Nunito Sans"/>
              <a:ea typeface="Nunito Sans"/>
              <a:cs typeface="Nunito Sans"/>
              <a:sym typeface="Nunito Sans"/>
            </a:endParaRPr>
          </a:p>
        </p:txBody>
      </p:sp>
      <p:sp>
        <p:nvSpPr>
          <p:cNvPr id="741" name="Google Shape;741;p55"/>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u="none" cap="none" strike="noStrike">
                <a:solidFill>
                  <a:srgbClr val="203F7B"/>
                </a:solidFill>
                <a:latin typeface="Nunito Sans"/>
                <a:ea typeface="Nunito Sans"/>
                <a:cs typeface="Nunito Sans"/>
                <a:sym typeface="Nunito Sans"/>
              </a:rPr>
              <a:t>Cre</a:t>
            </a:r>
            <a:r>
              <a:rPr lang="en-US">
                <a:solidFill>
                  <a:srgbClr val="203F7B"/>
                </a:solidFill>
                <a:latin typeface="Nunito Sans"/>
                <a:ea typeface="Nunito Sans"/>
                <a:cs typeface="Nunito Sans"/>
                <a:sym typeface="Nunito Sans"/>
              </a:rPr>
              <a:t>ate</a:t>
            </a:r>
            <a:r>
              <a:rPr b="0" i="0" lang="en-US" u="none" cap="none" strike="noStrike">
                <a:solidFill>
                  <a:srgbClr val="203F7B"/>
                </a:solidFill>
                <a:latin typeface="Nunito Sans"/>
                <a:ea typeface="Nunito Sans"/>
                <a:cs typeface="Nunito Sans"/>
                <a:sym typeface="Nunito Sans"/>
              </a:rPr>
              <a:t> triggers</a:t>
            </a:r>
            <a:endParaRPr>
              <a:solidFill>
                <a:srgbClr val="203F7B"/>
              </a:solidFill>
            </a:endParaRPr>
          </a:p>
        </p:txBody>
      </p:sp>
      <p:pic>
        <p:nvPicPr>
          <p:cNvPr id="742" name="Google Shape;742;p55"/>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46" name="Shape 746"/>
        <p:cNvGrpSpPr/>
        <p:nvPr/>
      </p:nvGrpSpPr>
      <p:grpSpPr>
        <a:xfrm>
          <a:off x="0" y="0"/>
          <a:ext cx="0" cy="0"/>
          <a:chOff x="0" y="0"/>
          <a:chExt cx="0" cy="0"/>
        </a:xfrm>
      </p:grpSpPr>
      <p:sp>
        <p:nvSpPr>
          <p:cNvPr id="747" name="Google Shape;747;p56"/>
          <p:cNvSpPr/>
          <p:nvPr/>
        </p:nvSpPr>
        <p:spPr>
          <a:xfrm>
            <a:off x="347200" y="1514475"/>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Calibri"/>
                <a:ea typeface="Calibri"/>
                <a:cs typeface="Calibri"/>
                <a:sym typeface="Calibri"/>
              </a:rPr>
              <a:t>     </a:t>
            </a:r>
            <a:endParaRPr b="0" i="0" sz="2100" u="none" cap="none" strike="noStrike">
              <a:solidFill>
                <a:schemeClr val="lt1"/>
              </a:solidFill>
              <a:latin typeface="Calibri"/>
              <a:ea typeface="Calibri"/>
              <a:cs typeface="Calibri"/>
              <a:sym typeface="Calibri"/>
            </a:endParaRPr>
          </a:p>
        </p:txBody>
      </p:sp>
      <p:sp>
        <p:nvSpPr>
          <p:cNvPr id="748" name="Google Shape;748;p56"/>
          <p:cNvSpPr/>
          <p:nvPr/>
        </p:nvSpPr>
        <p:spPr>
          <a:xfrm>
            <a:off x="9462775" y="1514475"/>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749" name="Google Shape;749;p56"/>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In what behavior do you wish to grow?</a:t>
            </a:r>
            <a:endParaRPr sz="4400">
              <a:solidFill>
                <a:srgbClr val="0073AC"/>
              </a:solidFill>
              <a:latin typeface="Nunito Sans"/>
              <a:ea typeface="Nunito Sans"/>
              <a:cs typeface="Nunito Sans"/>
              <a:sym typeface="Nunito Sans"/>
            </a:endParaRPr>
          </a:p>
        </p:txBody>
      </p:sp>
      <p:sp>
        <p:nvSpPr>
          <p:cNvPr id="750" name="Google Shape;750;p56"/>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751" name="Google Shape;751;p56"/>
          <p:cNvSpPr/>
          <p:nvPr/>
        </p:nvSpPr>
        <p:spPr>
          <a:xfrm>
            <a:off x="1143782" y="1877736"/>
            <a:ext cx="7748700" cy="38607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B</a:t>
            </a:r>
            <a:r>
              <a:rPr lang="en-US" sz="2800">
                <a:latin typeface="Nunito Sans"/>
                <a:ea typeface="Nunito Sans"/>
                <a:cs typeface="Nunito Sans"/>
                <a:sym typeface="Nunito Sans"/>
              </a:rPr>
              <a:t>ring structure to conversations</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Use </a:t>
            </a:r>
            <a:r>
              <a:rPr b="0" i="0" lang="en-US" sz="2800" u="none" cap="none" strike="noStrike">
                <a:latin typeface="Nunito Sans"/>
                <a:ea typeface="Nunito Sans"/>
                <a:cs typeface="Nunito Sans"/>
                <a:sym typeface="Nunito Sans"/>
              </a:rPr>
              <a:t>Dialog </a:t>
            </a:r>
            <a:r>
              <a:rPr lang="en-US" sz="2800">
                <a:latin typeface="Nunito Sans"/>
                <a:ea typeface="Nunito Sans"/>
                <a:cs typeface="Nunito Sans"/>
                <a:sym typeface="Nunito Sans"/>
              </a:rPr>
              <a:t>to share information</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Schedule discussion points</a:t>
            </a:r>
            <a:r>
              <a:rPr b="0" i="0" lang="en-US" sz="2800" u="none" cap="none" strike="noStrike">
                <a:latin typeface="Nunito Sans"/>
                <a:ea typeface="Nunito Sans"/>
                <a:cs typeface="Nunito Sans"/>
                <a:sym typeface="Nunito Sans"/>
              </a:rPr>
              <a:t> in Dialog </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Trigger </a:t>
            </a:r>
            <a:r>
              <a:rPr lang="en-US" sz="2800">
                <a:latin typeface="Nunito Sans"/>
                <a:ea typeface="Nunito Sans"/>
                <a:cs typeface="Nunito Sans"/>
                <a:sym typeface="Nunito Sans"/>
              </a:rPr>
              <a:t>scheduling calls</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Use </a:t>
            </a:r>
            <a:r>
              <a:rPr b="0" i="0" lang="en-US" sz="2800" u="none" cap="none" strike="noStrike">
                <a:latin typeface="Nunito Sans"/>
                <a:ea typeface="Nunito Sans"/>
                <a:cs typeface="Nunito Sans"/>
                <a:sym typeface="Nunito Sans"/>
              </a:rPr>
              <a:t>Dialog </a:t>
            </a:r>
            <a:r>
              <a:rPr lang="en-US" sz="2800">
                <a:latin typeface="Nunito Sans"/>
                <a:ea typeface="Nunito Sans"/>
                <a:cs typeface="Nunito Sans"/>
                <a:sym typeface="Nunito Sans"/>
              </a:rPr>
              <a:t>in your</a:t>
            </a:r>
            <a:r>
              <a:rPr b="0" i="0" lang="en-US" sz="2800" u="none" cap="none" strike="noStrike">
                <a:latin typeface="Nunito Sans"/>
                <a:ea typeface="Nunito Sans"/>
                <a:cs typeface="Nunito Sans"/>
                <a:sym typeface="Nunito Sans"/>
              </a:rPr>
              <a:t> way-of-working</a:t>
            </a:r>
            <a:endParaRPr b="0" i="0" sz="2800" u="none" cap="none" strike="noStrike">
              <a:latin typeface="Nunito Sans"/>
              <a:ea typeface="Nunito Sans"/>
              <a:cs typeface="Nunito Sans"/>
              <a:sym typeface="Nunito Sans"/>
            </a:endParaRPr>
          </a:p>
        </p:txBody>
      </p:sp>
      <p:pic>
        <p:nvPicPr>
          <p:cNvPr id="752" name="Google Shape;752;p56"/>
          <p:cNvPicPr preferRelativeResize="0"/>
          <p:nvPr/>
        </p:nvPicPr>
        <p:blipFill rotWithShape="1">
          <a:blip r:embed="rId3">
            <a:alphaModFix/>
          </a:blip>
          <a:srcRect b="0" l="0" r="0" t="0"/>
          <a:stretch/>
        </p:blipFill>
        <p:spPr>
          <a:xfrm>
            <a:off x="826802" y="1935078"/>
            <a:ext cx="316964" cy="244927"/>
          </a:xfrm>
          <a:prstGeom prst="rect">
            <a:avLst/>
          </a:prstGeom>
          <a:noFill/>
          <a:ln>
            <a:noFill/>
          </a:ln>
        </p:spPr>
      </p:pic>
      <p:pic>
        <p:nvPicPr>
          <p:cNvPr id="753" name="Google Shape;753;p56"/>
          <p:cNvPicPr preferRelativeResize="0"/>
          <p:nvPr/>
        </p:nvPicPr>
        <p:blipFill rotWithShape="1">
          <a:blip r:embed="rId3">
            <a:alphaModFix/>
          </a:blip>
          <a:srcRect b="0" l="0" r="0" t="0"/>
          <a:stretch/>
        </p:blipFill>
        <p:spPr>
          <a:xfrm>
            <a:off x="818481" y="2589696"/>
            <a:ext cx="316964" cy="244927"/>
          </a:xfrm>
          <a:prstGeom prst="rect">
            <a:avLst/>
          </a:prstGeom>
          <a:noFill/>
          <a:ln>
            <a:noFill/>
          </a:ln>
        </p:spPr>
      </p:pic>
      <p:pic>
        <p:nvPicPr>
          <p:cNvPr id="754" name="Google Shape;754;p56"/>
          <p:cNvPicPr preferRelativeResize="0"/>
          <p:nvPr/>
        </p:nvPicPr>
        <p:blipFill rotWithShape="1">
          <a:blip r:embed="rId3">
            <a:alphaModFix/>
          </a:blip>
          <a:srcRect b="0" l="0" r="0" t="0"/>
          <a:stretch/>
        </p:blipFill>
        <p:spPr>
          <a:xfrm>
            <a:off x="818481" y="3244314"/>
            <a:ext cx="316964" cy="244927"/>
          </a:xfrm>
          <a:prstGeom prst="rect">
            <a:avLst/>
          </a:prstGeom>
          <a:noFill/>
          <a:ln>
            <a:noFill/>
          </a:ln>
        </p:spPr>
      </p:pic>
      <p:pic>
        <p:nvPicPr>
          <p:cNvPr id="755" name="Google Shape;755;p56"/>
          <p:cNvPicPr preferRelativeResize="0"/>
          <p:nvPr/>
        </p:nvPicPr>
        <p:blipFill rotWithShape="1">
          <a:blip r:embed="rId3">
            <a:alphaModFix/>
          </a:blip>
          <a:srcRect b="0" l="0" r="0" t="0"/>
          <a:stretch/>
        </p:blipFill>
        <p:spPr>
          <a:xfrm>
            <a:off x="826802" y="3875505"/>
            <a:ext cx="316964" cy="244927"/>
          </a:xfrm>
          <a:prstGeom prst="rect">
            <a:avLst/>
          </a:prstGeom>
          <a:noFill/>
          <a:ln>
            <a:noFill/>
          </a:ln>
        </p:spPr>
      </p:pic>
      <p:pic>
        <p:nvPicPr>
          <p:cNvPr id="756" name="Google Shape;756;p56"/>
          <p:cNvPicPr preferRelativeResize="0"/>
          <p:nvPr/>
        </p:nvPicPr>
        <p:blipFill rotWithShape="1">
          <a:blip r:embed="rId3">
            <a:alphaModFix/>
          </a:blip>
          <a:srcRect b="0" l="0" r="0" t="0"/>
          <a:stretch/>
        </p:blipFill>
        <p:spPr>
          <a:xfrm>
            <a:off x="826802" y="4492266"/>
            <a:ext cx="316964" cy="244927"/>
          </a:xfrm>
          <a:prstGeom prst="rect">
            <a:avLst/>
          </a:prstGeom>
          <a:noFill/>
          <a:ln>
            <a:noFill/>
          </a:ln>
        </p:spPr>
      </p:pic>
      <p:pic>
        <p:nvPicPr>
          <p:cNvPr id="757" name="Google Shape;757;p56"/>
          <p:cNvPicPr preferRelativeResize="0"/>
          <p:nvPr/>
        </p:nvPicPr>
        <p:blipFill rotWithShape="1">
          <a:blip r:embed="rId4">
            <a:alphaModFix/>
          </a:blip>
          <a:srcRect b="0" l="0" r="0" t="0"/>
          <a:stretch/>
        </p:blipFill>
        <p:spPr>
          <a:xfrm>
            <a:off x="9932507" y="2698852"/>
            <a:ext cx="1647050" cy="164705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62" name="Shape 762"/>
        <p:cNvGrpSpPr/>
        <p:nvPr/>
      </p:nvGrpSpPr>
      <p:grpSpPr>
        <a:xfrm>
          <a:off x="0" y="0"/>
          <a:ext cx="0" cy="0"/>
          <a:chOff x="0" y="0"/>
          <a:chExt cx="0" cy="0"/>
        </a:xfrm>
      </p:grpSpPr>
      <p:sp>
        <p:nvSpPr>
          <p:cNvPr id="763" name="Google Shape;763;p57"/>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764" name="Google Shape;764;p57"/>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765" name="Google Shape;765;p57"/>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Break</a:t>
            </a:r>
            <a:endParaRPr b="0" i="0" sz="4200" u="none" cap="none" strike="noStrike">
              <a:solidFill>
                <a:schemeClr val="dk1"/>
              </a:solidFill>
              <a:latin typeface="Nunito Sans"/>
              <a:ea typeface="Nunito Sans"/>
              <a:cs typeface="Nunito Sans"/>
              <a:sym typeface="Nunito Sans"/>
            </a:endParaRPr>
          </a:p>
        </p:txBody>
      </p:sp>
      <p:pic>
        <p:nvPicPr>
          <p:cNvPr id="766" name="Google Shape;766;p57"/>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1" name="Shape 771"/>
        <p:cNvGrpSpPr/>
        <p:nvPr/>
      </p:nvGrpSpPr>
      <p:grpSpPr>
        <a:xfrm>
          <a:off x="0" y="0"/>
          <a:ext cx="0" cy="0"/>
          <a:chOff x="0" y="0"/>
          <a:chExt cx="0" cy="0"/>
        </a:xfrm>
      </p:grpSpPr>
      <p:sp>
        <p:nvSpPr>
          <p:cNvPr id="772" name="Google Shape;772;p58"/>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773" name="Google Shape;773;p58"/>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774" name="Google Shape;774;p58"/>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Summary</a:t>
            </a:r>
            <a:endParaRPr b="0" i="0" sz="4200" u="none" cap="none" strike="noStrike">
              <a:solidFill>
                <a:schemeClr val="dk1"/>
              </a:solidFill>
              <a:latin typeface="Nunito Sans"/>
              <a:ea typeface="Nunito Sans"/>
              <a:cs typeface="Nunito Sans"/>
              <a:sym typeface="Nunito Sans"/>
            </a:endParaRPr>
          </a:p>
        </p:txBody>
      </p:sp>
      <p:pic>
        <p:nvPicPr>
          <p:cNvPr id="775" name="Google Shape;775;p58"/>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9" name="Shape 779"/>
        <p:cNvGrpSpPr/>
        <p:nvPr/>
      </p:nvGrpSpPr>
      <p:grpSpPr>
        <a:xfrm>
          <a:off x="0" y="0"/>
          <a:ext cx="0" cy="0"/>
          <a:chOff x="0" y="0"/>
          <a:chExt cx="0" cy="0"/>
        </a:xfrm>
      </p:grpSpPr>
      <p:sp>
        <p:nvSpPr>
          <p:cNvPr id="780" name="Google Shape;780;p59"/>
          <p:cNvSpPr/>
          <p:nvPr/>
        </p:nvSpPr>
        <p:spPr>
          <a:xfrm>
            <a:off x="373110" y="1215456"/>
            <a:ext cx="8860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2F8FB"/>
                </a:solidFill>
                <a:latin typeface="Calibri"/>
                <a:ea typeface="Calibri"/>
                <a:cs typeface="Calibri"/>
                <a:sym typeface="Calibri"/>
              </a:rPr>
              <a:t>     </a:t>
            </a:r>
            <a:endParaRPr b="0" i="0" sz="2400" u="none" cap="none" strike="noStrike">
              <a:solidFill>
                <a:srgbClr val="F2F8FB"/>
              </a:solidFill>
              <a:latin typeface="Calibri"/>
              <a:ea typeface="Calibri"/>
              <a:cs typeface="Calibri"/>
              <a:sym typeface="Calibri"/>
            </a:endParaRPr>
          </a:p>
        </p:txBody>
      </p:sp>
      <p:sp>
        <p:nvSpPr>
          <p:cNvPr id="781" name="Google Shape;781;p59"/>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3800">
                <a:solidFill>
                  <a:srgbClr val="203F7B"/>
                </a:solidFill>
                <a:latin typeface="Nunito Sans"/>
                <a:ea typeface="Nunito Sans"/>
                <a:cs typeface="Nunito Sans"/>
                <a:sym typeface="Nunito Sans"/>
              </a:rPr>
              <a:t>In summary</a:t>
            </a:r>
            <a:r>
              <a:rPr b="0" i="0" lang="en-US" sz="3800" u="none" cap="none" strike="noStrike">
                <a:solidFill>
                  <a:srgbClr val="203F7B"/>
                </a:solidFill>
                <a:latin typeface="Nunito Sans"/>
                <a:ea typeface="Nunito Sans"/>
                <a:cs typeface="Nunito Sans"/>
                <a:sym typeface="Nunito Sans"/>
              </a:rPr>
              <a:t>: </a:t>
            </a:r>
            <a:r>
              <a:rPr lang="en-US" sz="3800">
                <a:solidFill>
                  <a:srgbClr val="203F7B"/>
                </a:solidFill>
                <a:latin typeface="Nunito Sans"/>
                <a:ea typeface="Nunito Sans"/>
                <a:cs typeface="Nunito Sans"/>
                <a:sym typeface="Nunito Sans"/>
              </a:rPr>
              <a:t>Characteristics of a good conversation</a:t>
            </a:r>
            <a:endParaRPr b="0" i="0" sz="3800" u="none" cap="none" strike="noStrike">
              <a:solidFill>
                <a:srgbClr val="203F7B"/>
              </a:solidFill>
              <a:latin typeface="Calibri"/>
              <a:ea typeface="Calibri"/>
              <a:cs typeface="Calibri"/>
              <a:sym typeface="Calibri"/>
            </a:endParaRPr>
          </a:p>
        </p:txBody>
      </p:sp>
      <p:sp>
        <p:nvSpPr>
          <p:cNvPr id="782" name="Google Shape;782;p59"/>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783" name="Google Shape;783;p59"/>
          <p:cNvSpPr/>
          <p:nvPr/>
        </p:nvSpPr>
        <p:spPr>
          <a:xfrm>
            <a:off x="1252982" y="1620561"/>
            <a:ext cx="6932374"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Common goals</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Positive </a:t>
            </a:r>
            <a:r>
              <a:rPr lang="en-US" sz="2800">
                <a:latin typeface="Nunito Sans"/>
                <a:ea typeface="Nunito Sans"/>
                <a:cs typeface="Nunito Sans"/>
                <a:sym typeface="Nunito Sans"/>
              </a:rPr>
              <a:t>attitude</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Really listen</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Ask powerful questions</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Feedback (growth mindset)</a:t>
            </a:r>
            <a:endParaRPr b="0" i="0" sz="1400" u="none" cap="none" strike="noStrike">
              <a:latin typeface="Arial"/>
              <a:ea typeface="Arial"/>
              <a:cs typeface="Arial"/>
              <a:sym typeface="Arial"/>
            </a:endParaRPr>
          </a:p>
        </p:txBody>
      </p:sp>
      <p:pic>
        <p:nvPicPr>
          <p:cNvPr id="784" name="Google Shape;784;p59"/>
          <p:cNvPicPr preferRelativeResize="0"/>
          <p:nvPr/>
        </p:nvPicPr>
        <p:blipFill rotWithShape="1">
          <a:blip r:embed="rId3">
            <a:alphaModFix/>
          </a:blip>
          <a:srcRect b="0" l="0" r="0" t="0"/>
          <a:stretch/>
        </p:blipFill>
        <p:spPr>
          <a:xfrm>
            <a:off x="826802" y="1935078"/>
            <a:ext cx="316964" cy="244927"/>
          </a:xfrm>
          <a:prstGeom prst="rect">
            <a:avLst/>
          </a:prstGeom>
          <a:noFill/>
          <a:ln>
            <a:noFill/>
          </a:ln>
        </p:spPr>
      </p:pic>
      <p:pic>
        <p:nvPicPr>
          <p:cNvPr id="785" name="Google Shape;785;p59"/>
          <p:cNvPicPr preferRelativeResize="0"/>
          <p:nvPr/>
        </p:nvPicPr>
        <p:blipFill rotWithShape="1">
          <a:blip r:embed="rId3">
            <a:alphaModFix/>
          </a:blip>
          <a:srcRect b="0" l="0" r="0" t="0"/>
          <a:stretch/>
        </p:blipFill>
        <p:spPr>
          <a:xfrm>
            <a:off x="818481" y="2589696"/>
            <a:ext cx="316964" cy="244927"/>
          </a:xfrm>
          <a:prstGeom prst="rect">
            <a:avLst/>
          </a:prstGeom>
          <a:noFill/>
          <a:ln>
            <a:noFill/>
          </a:ln>
        </p:spPr>
      </p:pic>
      <p:sp>
        <p:nvSpPr>
          <p:cNvPr id="786" name="Google Shape;786;p59"/>
          <p:cNvSpPr/>
          <p:nvPr/>
        </p:nvSpPr>
        <p:spPr>
          <a:xfrm>
            <a:off x="9595423" y="1199588"/>
            <a:ext cx="2386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pic>
        <p:nvPicPr>
          <p:cNvPr id="787" name="Google Shape;787;p59"/>
          <p:cNvPicPr preferRelativeResize="0"/>
          <p:nvPr/>
        </p:nvPicPr>
        <p:blipFill rotWithShape="1">
          <a:blip r:embed="rId3">
            <a:alphaModFix/>
          </a:blip>
          <a:srcRect b="0" l="0" r="0" t="0"/>
          <a:stretch/>
        </p:blipFill>
        <p:spPr>
          <a:xfrm>
            <a:off x="818481" y="3244314"/>
            <a:ext cx="316964" cy="244927"/>
          </a:xfrm>
          <a:prstGeom prst="rect">
            <a:avLst/>
          </a:prstGeom>
          <a:noFill/>
          <a:ln>
            <a:noFill/>
          </a:ln>
        </p:spPr>
      </p:pic>
      <p:pic>
        <p:nvPicPr>
          <p:cNvPr id="788" name="Google Shape;788;p59"/>
          <p:cNvPicPr preferRelativeResize="0"/>
          <p:nvPr/>
        </p:nvPicPr>
        <p:blipFill rotWithShape="1">
          <a:blip r:embed="rId3">
            <a:alphaModFix/>
          </a:blip>
          <a:srcRect b="0" l="0" r="0" t="0"/>
          <a:stretch/>
        </p:blipFill>
        <p:spPr>
          <a:xfrm>
            <a:off x="826802" y="3875505"/>
            <a:ext cx="316964" cy="244927"/>
          </a:xfrm>
          <a:prstGeom prst="rect">
            <a:avLst/>
          </a:prstGeom>
          <a:noFill/>
          <a:ln>
            <a:noFill/>
          </a:ln>
        </p:spPr>
      </p:pic>
      <p:pic>
        <p:nvPicPr>
          <p:cNvPr id="789" name="Google Shape;789;p59"/>
          <p:cNvPicPr preferRelativeResize="0"/>
          <p:nvPr/>
        </p:nvPicPr>
        <p:blipFill rotWithShape="1">
          <a:blip r:embed="rId3">
            <a:alphaModFix/>
          </a:blip>
          <a:srcRect b="0" l="0" r="0" t="0"/>
          <a:stretch/>
        </p:blipFill>
        <p:spPr>
          <a:xfrm>
            <a:off x="826802" y="4506696"/>
            <a:ext cx="316964" cy="244927"/>
          </a:xfrm>
          <a:prstGeom prst="rect">
            <a:avLst/>
          </a:prstGeom>
          <a:noFill/>
          <a:ln>
            <a:noFill/>
          </a:ln>
        </p:spPr>
      </p:pic>
      <p:pic>
        <p:nvPicPr>
          <p:cNvPr id="790" name="Google Shape;790;p59"/>
          <p:cNvPicPr preferRelativeResize="0"/>
          <p:nvPr/>
        </p:nvPicPr>
        <p:blipFill rotWithShape="1">
          <a:blip r:embed="rId4">
            <a:alphaModFix/>
          </a:blip>
          <a:srcRect b="0" l="0" r="0" t="0"/>
          <a:stretch/>
        </p:blipFill>
        <p:spPr>
          <a:xfrm>
            <a:off x="9965722" y="2543834"/>
            <a:ext cx="1645920" cy="164592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5" name="Shape 795"/>
        <p:cNvGrpSpPr/>
        <p:nvPr/>
      </p:nvGrpSpPr>
      <p:grpSpPr>
        <a:xfrm>
          <a:off x="0" y="0"/>
          <a:ext cx="0" cy="0"/>
          <a:chOff x="0" y="0"/>
          <a:chExt cx="0" cy="0"/>
        </a:xfrm>
      </p:grpSpPr>
      <p:sp>
        <p:nvSpPr>
          <p:cNvPr id="796" name="Google Shape;796;p60"/>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797" name="Google Shape;797;p60"/>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798" name="Google Shape;798;p60"/>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The great conversation</a:t>
            </a:r>
            <a:endParaRPr b="0" i="0" sz="4200" u="none" cap="none" strike="noStrike">
              <a:solidFill>
                <a:schemeClr val="dk1"/>
              </a:solidFill>
              <a:latin typeface="Nunito Sans"/>
              <a:ea typeface="Nunito Sans"/>
              <a:cs typeface="Nunito Sans"/>
              <a:sym typeface="Nunito Sans"/>
            </a:endParaRPr>
          </a:p>
        </p:txBody>
      </p:sp>
      <p:pic>
        <p:nvPicPr>
          <p:cNvPr id="799" name="Google Shape;799;p60"/>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3" name="Shape 803"/>
        <p:cNvGrpSpPr/>
        <p:nvPr/>
      </p:nvGrpSpPr>
      <p:grpSpPr>
        <a:xfrm>
          <a:off x="0" y="0"/>
          <a:ext cx="0" cy="0"/>
          <a:chOff x="0" y="0"/>
          <a:chExt cx="0" cy="0"/>
        </a:xfrm>
      </p:grpSpPr>
      <p:sp>
        <p:nvSpPr>
          <p:cNvPr id="804" name="Google Shape;804;p61"/>
          <p:cNvSpPr/>
          <p:nvPr/>
        </p:nvSpPr>
        <p:spPr>
          <a:xfrm>
            <a:off x="468143" y="1215456"/>
            <a:ext cx="11443083"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805" name="Google Shape;805;p61"/>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45 minutes (10 minutes per ro</a:t>
            </a:r>
            <a:r>
              <a:rPr lang="en-US" sz="2800">
                <a:latin typeface="Nunito Sans"/>
                <a:ea typeface="Nunito Sans"/>
                <a:cs typeface="Nunito Sans"/>
                <a:sym typeface="Nunito Sans"/>
              </a:rPr>
              <a:t>und</a:t>
            </a:r>
            <a:r>
              <a:rPr b="0" i="0" lang="en-US" sz="2800" u="none" cap="none" strike="noStrike">
                <a:latin typeface="Nunito Sans"/>
                <a:ea typeface="Nunito Sans"/>
                <a:cs typeface="Nunito Sans"/>
                <a:sym typeface="Nunito Sans"/>
              </a:rPr>
              <a:t>)</a:t>
            </a:r>
            <a:endParaRPr b="0" i="0" sz="2800" u="none" cap="none" strike="noStrike">
              <a:latin typeface="Nunito Sans"/>
              <a:ea typeface="Nunito Sans"/>
              <a:cs typeface="Nunito Sans"/>
              <a:sym typeface="Nunito Sans"/>
            </a:endParaRPr>
          </a:p>
        </p:txBody>
      </p:sp>
      <p:sp>
        <p:nvSpPr>
          <p:cNvPr id="806" name="Google Shape;806;p61"/>
          <p:cNvSpPr/>
          <p:nvPr/>
        </p:nvSpPr>
        <p:spPr>
          <a:xfrm>
            <a:off x="468143" y="2976518"/>
            <a:ext cx="11443083"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807" name="Google Shape;807;p61"/>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pic>
        <p:nvPicPr>
          <p:cNvPr id="808" name="Google Shape;808;p61"/>
          <p:cNvPicPr preferRelativeResize="0"/>
          <p:nvPr/>
        </p:nvPicPr>
        <p:blipFill rotWithShape="1">
          <a:blip r:embed="rId3">
            <a:alphaModFix/>
          </a:blip>
          <a:srcRect b="0" l="0" r="0" t="0"/>
          <a:stretch/>
        </p:blipFill>
        <p:spPr>
          <a:xfrm>
            <a:off x="735500" y="4149147"/>
            <a:ext cx="447277" cy="447277"/>
          </a:xfrm>
          <a:prstGeom prst="rect">
            <a:avLst/>
          </a:prstGeom>
          <a:noFill/>
          <a:ln>
            <a:noFill/>
          </a:ln>
        </p:spPr>
      </p:pic>
      <p:sp>
        <p:nvSpPr>
          <p:cNvPr id="809" name="Google Shape;809;p61"/>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810" name="Google Shape;810;p61"/>
          <p:cNvSpPr/>
          <p:nvPr/>
        </p:nvSpPr>
        <p:spPr>
          <a:xfrm>
            <a:off x="1267675" y="3346560"/>
            <a:ext cx="10569000" cy="2030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Manager</a:t>
            </a:r>
            <a:r>
              <a:rPr b="0" i="0" lang="en-US" sz="2800" u="none" cap="none" strike="noStrike">
                <a:latin typeface="Nunito Sans"/>
                <a:ea typeface="Nunito Sans"/>
                <a:cs typeface="Nunito Sans"/>
                <a:sym typeface="Nunito Sans"/>
              </a:rPr>
              <a:t>– </a:t>
            </a:r>
            <a:r>
              <a:rPr lang="en-US" sz="2800">
                <a:latin typeface="Nunito Sans"/>
                <a:ea typeface="Nunito Sans"/>
                <a:cs typeface="Nunito Sans"/>
                <a:sym typeface="Nunito Sans"/>
              </a:rPr>
              <a:t>employee</a:t>
            </a:r>
            <a:r>
              <a:rPr b="0" i="0" lang="en-US" sz="2800" u="none" cap="none" strike="noStrike">
                <a:latin typeface="Nunito Sans"/>
                <a:ea typeface="Nunito Sans"/>
                <a:cs typeface="Nunito Sans"/>
                <a:sym typeface="Nunito Sans"/>
              </a:rPr>
              <a:t>– observ</a:t>
            </a:r>
            <a:r>
              <a:rPr lang="en-US" sz="2800">
                <a:latin typeface="Nunito Sans"/>
                <a:ea typeface="Nunito Sans"/>
                <a:cs typeface="Nunito Sans"/>
                <a:sym typeface="Nunito Sans"/>
              </a:rPr>
              <a:t>er</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Cas</a:t>
            </a:r>
            <a:r>
              <a:rPr lang="en-US" sz="2800">
                <a:latin typeface="Nunito Sans"/>
                <a:ea typeface="Nunito Sans"/>
                <a:cs typeface="Nunito Sans"/>
                <a:sym typeface="Nunito Sans"/>
              </a:rPr>
              <a:t>e</a:t>
            </a:r>
            <a:r>
              <a:rPr b="0" i="0" lang="en-US" sz="2800" u="none" cap="none" strike="noStrike">
                <a:latin typeface="Nunito Sans"/>
                <a:ea typeface="Nunito Sans"/>
                <a:cs typeface="Nunito Sans"/>
                <a:sym typeface="Nunito Sans"/>
              </a:rPr>
              <a:t> </a:t>
            </a:r>
            <a:r>
              <a:rPr lang="en-US" sz="2800">
                <a:latin typeface="Nunito Sans"/>
                <a:ea typeface="Nunito Sans"/>
                <a:cs typeface="Nunito Sans"/>
                <a:sym typeface="Nunito Sans"/>
              </a:rPr>
              <a:t>will be shared by</a:t>
            </a:r>
            <a:r>
              <a:rPr b="0" i="0" lang="en-US" sz="2800" u="none" cap="none" strike="noStrike">
                <a:latin typeface="Nunito Sans"/>
                <a:ea typeface="Nunito Sans"/>
                <a:cs typeface="Nunito Sans"/>
                <a:sym typeface="Nunito Sans"/>
              </a:rPr>
              <a:t> trainer</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10 minutes per </a:t>
            </a:r>
            <a:r>
              <a:rPr lang="en-US" sz="2800">
                <a:latin typeface="Nunito Sans"/>
                <a:ea typeface="Nunito Sans"/>
                <a:cs typeface="Nunito Sans"/>
                <a:sym typeface="Nunito Sans"/>
              </a:rPr>
              <a:t>conversation</a:t>
            </a:r>
            <a:r>
              <a:rPr b="0" i="0" lang="en-US" sz="2800" u="none" cap="none" strike="noStrike">
                <a:latin typeface="Nunito Sans"/>
                <a:ea typeface="Nunito Sans"/>
                <a:cs typeface="Nunito Sans"/>
                <a:sym typeface="Nunito Sans"/>
              </a:rPr>
              <a:t>, </a:t>
            </a:r>
            <a:r>
              <a:rPr lang="en-US" sz="2800">
                <a:latin typeface="Nunito Sans"/>
                <a:ea typeface="Nunito Sans"/>
                <a:cs typeface="Nunito Sans"/>
                <a:sym typeface="Nunito Sans"/>
              </a:rPr>
              <a:t>short evaluation</a:t>
            </a:r>
            <a:r>
              <a:rPr b="0" i="0" lang="en-US" sz="2800" u="none" cap="none" strike="noStrike">
                <a:latin typeface="Nunito Sans"/>
                <a:ea typeface="Nunito Sans"/>
                <a:cs typeface="Nunito Sans"/>
                <a:sym typeface="Nunito Sans"/>
              </a:rPr>
              <a:t>, </a:t>
            </a:r>
            <a:r>
              <a:rPr lang="en-US" sz="2800">
                <a:latin typeface="Nunito Sans"/>
                <a:ea typeface="Nunito Sans"/>
                <a:cs typeface="Nunito Sans"/>
                <a:sym typeface="Nunito Sans"/>
              </a:rPr>
              <a:t>rotate</a:t>
            </a:r>
            <a:endParaRPr b="0" i="0" sz="1400" u="none" cap="none" strike="noStrike">
              <a:latin typeface="Arial"/>
              <a:ea typeface="Arial"/>
              <a:cs typeface="Arial"/>
              <a:sym typeface="Arial"/>
            </a:endParaRPr>
          </a:p>
        </p:txBody>
      </p:sp>
      <p:sp>
        <p:nvSpPr>
          <p:cNvPr id="811" name="Google Shape;811;p61"/>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The great conversation</a:t>
            </a:r>
            <a:endParaRPr b="0" i="0" u="none" cap="none" strike="noStrike">
              <a:solidFill>
                <a:srgbClr val="203F7B"/>
              </a:solidFill>
            </a:endParaRPr>
          </a:p>
        </p:txBody>
      </p:sp>
      <p:pic>
        <p:nvPicPr>
          <p:cNvPr id="812" name="Google Shape;812;p61"/>
          <p:cNvPicPr preferRelativeResize="0"/>
          <p:nvPr/>
        </p:nvPicPr>
        <p:blipFill rotWithShape="1">
          <a:blip r:embed="rId3">
            <a:alphaModFix/>
          </a:blip>
          <a:srcRect b="0" l="0" r="0" t="0"/>
          <a:stretch/>
        </p:blipFill>
        <p:spPr>
          <a:xfrm>
            <a:off x="735499" y="4790252"/>
            <a:ext cx="447277" cy="447277"/>
          </a:xfrm>
          <a:prstGeom prst="rect">
            <a:avLst/>
          </a:prstGeom>
          <a:noFill/>
          <a:ln>
            <a:noFill/>
          </a:ln>
        </p:spPr>
      </p:pic>
      <p:pic>
        <p:nvPicPr>
          <p:cNvPr id="813" name="Google Shape;813;p61"/>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62"/>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820" name="Google Shape;820;p62"/>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821" name="Google Shape;821;p62"/>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US" sz="4200" u="none" cap="none" strike="noStrike">
                <a:solidFill>
                  <a:schemeClr val="lt1"/>
                </a:solidFill>
                <a:latin typeface="Nunito Sans"/>
                <a:ea typeface="Nunito Sans"/>
                <a:cs typeface="Nunito Sans"/>
                <a:sym typeface="Nunito Sans"/>
              </a:rPr>
              <a:t>Secret observer</a:t>
            </a:r>
            <a:endParaRPr b="0" i="0" sz="4200" u="none" cap="none" strike="noStrike">
              <a:solidFill>
                <a:schemeClr val="dk1"/>
              </a:solidFill>
              <a:latin typeface="Nunito Sans"/>
              <a:ea typeface="Nunito Sans"/>
              <a:cs typeface="Nunito Sans"/>
              <a:sym typeface="Nunito Sans"/>
            </a:endParaRPr>
          </a:p>
        </p:txBody>
      </p:sp>
      <p:pic>
        <p:nvPicPr>
          <p:cNvPr id="822" name="Google Shape;822;p62"/>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63"/>
          <p:cNvSpPr/>
          <p:nvPr/>
        </p:nvSpPr>
        <p:spPr>
          <a:xfrm>
            <a:off x="468143" y="1215456"/>
            <a:ext cx="11443083"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828" name="Google Shape;828;p63"/>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20 minutes (plenary)</a:t>
            </a:r>
            <a:endParaRPr b="0" i="0" sz="2800" u="none" cap="none" strike="noStrike">
              <a:latin typeface="Nunito Sans"/>
              <a:ea typeface="Nunito Sans"/>
              <a:cs typeface="Nunito Sans"/>
              <a:sym typeface="Nunito Sans"/>
            </a:endParaRPr>
          </a:p>
        </p:txBody>
      </p:sp>
      <p:sp>
        <p:nvSpPr>
          <p:cNvPr id="829" name="Google Shape;829;p63"/>
          <p:cNvSpPr/>
          <p:nvPr/>
        </p:nvSpPr>
        <p:spPr>
          <a:xfrm>
            <a:off x="468143" y="2976518"/>
            <a:ext cx="11443083"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830" name="Google Shape;830;p63"/>
          <p:cNvPicPr preferRelativeResize="0"/>
          <p:nvPr/>
        </p:nvPicPr>
        <p:blipFill rotWithShape="1">
          <a:blip r:embed="rId3">
            <a:alphaModFix/>
          </a:blip>
          <a:srcRect b="0" l="0" r="0" t="0"/>
          <a:stretch/>
        </p:blipFill>
        <p:spPr>
          <a:xfrm>
            <a:off x="735499" y="3459130"/>
            <a:ext cx="447277" cy="447277"/>
          </a:xfrm>
          <a:prstGeom prst="rect">
            <a:avLst/>
          </a:prstGeom>
          <a:noFill/>
          <a:ln>
            <a:noFill/>
          </a:ln>
        </p:spPr>
      </p:pic>
      <p:pic>
        <p:nvPicPr>
          <p:cNvPr id="831" name="Google Shape;831;p63"/>
          <p:cNvPicPr preferRelativeResize="0"/>
          <p:nvPr/>
        </p:nvPicPr>
        <p:blipFill rotWithShape="1">
          <a:blip r:embed="rId3">
            <a:alphaModFix/>
          </a:blip>
          <a:srcRect b="0" l="0" r="0" t="0"/>
          <a:stretch/>
        </p:blipFill>
        <p:spPr>
          <a:xfrm>
            <a:off x="735500" y="4715897"/>
            <a:ext cx="447277" cy="447277"/>
          </a:xfrm>
          <a:prstGeom prst="rect">
            <a:avLst/>
          </a:prstGeom>
          <a:noFill/>
          <a:ln>
            <a:noFill/>
          </a:ln>
        </p:spPr>
      </p:pic>
      <p:sp>
        <p:nvSpPr>
          <p:cNvPr id="832" name="Google Shape;832;p63"/>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833" name="Google Shape;833;p63"/>
          <p:cNvSpPr/>
          <p:nvPr/>
        </p:nvSpPr>
        <p:spPr>
          <a:xfrm>
            <a:off x="1267675" y="3346547"/>
            <a:ext cx="10569000" cy="2633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W</a:t>
            </a:r>
            <a:r>
              <a:rPr lang="en-US" sz="2800">
                <a:latin typeface="Nunito Sans"/>
                <a:ea typeface="Nunito Sans"/>
                <a:cs typeface="Nunito Sans"/>
                <a:sym typeface="Nunito Sans"/>
              </a:rPr>
              <a:t>hat</a:t>
            </a:r>
            <a:r>
              <a:rPr b="0" i="0" lang="en-US" sz="2800" u="none" cap="none" strike="noStrike">
                <a:latin typeface="Nunito Sans"/>
                <a:ea typeface="Nunito Sans"/>
                <a:cs typeface="Nunito Sans"/>
                <a:sym typeface="Nunito Sans"/>
              </a:rPr>
              <a:t> compliment do you give your colleagu</a:t>
            </a:r>
            <a:r>
              <a:rPr lang="en-US" sz="2800">
                <a:latin typeface="Nunito Sans"/>
                <a:ea typeface="Nunito Sans"/>
                <a:cs typeface="Nunito Sans"/>
                <a:sym typeface="Nunito Sans"/>
              </a:rPr>
              <a:t>e</a:t>
            </a:r>
            <a:r>
              <a:rPr b="0" i="0" lang="en-US" sz="2800" u="none" cap="none" strike="noStrike">
                <a:latin typeface="Nunito Sans"/>
                <a:ea typeface="Nunito Sans"/>
                <a:cs typeface="Nunito Sans"/>
                <a:sym typeface="Nunito Sans"/>
              </a:rPr>
              <a:t> (focus o</a:t>
            </a:r>
            <a:r>
              <a:rPr lang="en-US" sz="2800">
                <a:latin typeface="Nunito Sans"/>
                <a:ea typeface="Nunito Sans"/>
                <a:cs typeface="Nunito Sans"/>
                <a:sym typeface="Nunito Sans"/>
              </a:rPr>
              <a:t>n behavior</a:t>
            </a:r>
            <a:r>
              <a:rPr b="0" i="0" lang="en-US" sz="2800" u="none" cap="none" strike="noStrike">
                <a:latin typeface="Nunito Sans"/>
                <a:ea typeface="Nunito Sans"/>
                <a:cs typeface="Nunito Sans"/>
                <a:sym typeface="Nunito Sans"/>
              </a:rPr>
              <a:t>)?</a:t>
            </a:r>
            <a:br>
              <a:rPr b="0" i="0" lang="en-US" sz="2800" u="none" cap="none" strike="noStrike">
                <a:latin typeface="Nunito Sans"/>
                <a:ea typeface="Nunito Sans"/>
                <a:cs typeface="Nunito Sans"/>
                <a:sym typeface="Nunito Sans"/>
              </a:rPr>
            </a:br>
            <a:r>
              <a:rPr b="0" i="0" lang="en-US" sz="2800" u="none" cap="none" strike="noStrike">
                <a:latin typeface="Nunito Sans"/>
                <a:ea typeface="Nunito Sans"/>
                <a:cs typeface="Nunito Sans"/>
                <a:sym typeface="Nunito Sans"/>
              </a:rPr>
              <a:t>W</a:t>
            </a:r>
            <a:r>
              <a:rPr lang="en-US" sz="2800">
                <a:latin typeface="Nunito Sans"/>
                <a:ea typeface="Nunito Sans"/>
                <a:cs typeface="Nunito Sans"/>
                <a:sym typeface="Nunito Sans"/>
              </a:rPr>
              <a:t>hat</a:t>
            </a:r>
            <a:r>
              <a:rPr b="0" i="0" lang="en-US" sz="2800" u="none" cap="none" strike="noStrike">
                <a:latin typeface="Nunito Sans"/>
                <a:ea typeface="Nunito Sans"/>
                <a:cs typeface="Nunito Sans"/>
                <a:sym typeface="Nunito Sans"/>
              </a:rPr>
              <a:t> tip </a:t>
            </a:r>
            <a:r>
              <a:rPr lang="en-US" sz="2800">
                <a:latin typeface="Nunito Sans"/>
                <a:ea typeface="Nunito Sans"/>
                <a:cs typeface="Nunito Sans"/>
                <a:sym typeface="Nunito Sans"/>
              </a:rPr>
              <a:t>do you give your colleague</a:t>
            </a:r>
            <a:r>
              <a:rPr b="0" i="0" lang="en-US" sz="2800" u="none" cap="none" strike="noStrike">
                <a:latin typeface="Nunito Sans"/>
                <a:ea typeface="Nunito Sans"/>
                <a:cs typeface="Nunito Sans"/>
                <a:sym typeface="Nunito Sans"/>
              </a:rPr>
              <a:t> (growth mindset)?</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W</a:t>
            </a:r>
            <a:r>
              <a:rPr lang="en-US" sz="2800">
                <a:latin typeface="Nunito Sans"/>
                <a:ea typeface="Nunito Sans"/>
                <a:cs typeface="Nunito Sans"/>
                <a:sym typeface="Nunito Sans"/>
              </a:rPr>
              <a:t>hat do you think of the</a:t>
            </a:r>
            <a:r>
              <a:rPr b="0" i="0" lang="en-US" sz="2800" u="none" cap="none" strike="noStrike">
                <a:latin typeface="Nunito Sans"/>
                <a:ea typeface="Nunito Sans"/>
                <a:cs typeface="Nunito Sans"/>
                <a:sym typeface="Nunito Sans"/>
              </a:rPr>
              <a:t> feedback (</a:t>
            </a:r>
            <a:r>
              <a:rPr lang="en-US" sz="2800">
                <a:latin typeface="Nunito Sans"/>
                <a:ea typeface="Nunito Sans"/>
                <a:cs typeface="Nunito Sans"/>
                <a:sym typeface="Nunito Sans"/>
              </a:rPr>
              <a:t>recipient</a:t>
            </a:r>
            <a:r>
              <a:rPr b="0" i="0" lang="en-US" sz="2800" u="none" cap="none" strike="noStrike">
                <a:latin typeface="Nunito Sans"/>
                <a:ea typeface="Nunito Sans"/>
                <a:cs typeface="Nunito Sans"/>
                <a:sym typeface="Nunito Sans"/>
              </a:rPr>
              <a:t>)?</a:t>
            </a:r>
            <a:endParaRPr b="0" i="0" sz="2800" u="none" cap="none" strike="noStrike">
              <a:latin typeface="Nunito Sans"/>
              <a:ea typeface="Nunito Sans"/>
              <a:cs typeface="Nunito Sans"/>
              <a:sym typeface="Nunito Sans"/>
            </a:endParaRPr>
          </a:p>
        </p:txBody>
      </p:sp>
      <p:sp>
        <p:nvSpPr>
          <p:cNvPr id="834" name="Google Shape;834;p63"/>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u="none" cap="none" strike="noStrike">
                <a:solidFill>
                  <a:srgbClr val="203F7B"/>
                </a:solidFill>
                <a:latin typeface="Nunito Sans"/>
                <a:ea typeface="Nunito Sans"/>
                <a:cs typeface="Nunito Sans"/>
                <a:sym typeface="Nunito Sans"/>
              </a:rPr>
              <a:t>Secret observer</a:t>
            </a:r>
            <a:endParaRPr b="0" i="0" u="none" cap="none" strike="noStrike">
              <a:solidFill>
                <a:srgbClr val="203F7B"/>
              </a:solidFill>
            </a:endParaRPr>
          </a:p>
        </p:txBody>
      </p:sp>
      <p:pic>
        <p:nvPicPr>
          <p:cNvPr id="835" name="Google Shape;835;p63"/>
          <p:cNvPicPr preferRelativeResize="0"/>
          <p:nvPr/>
        </p:nvPicPr>
        <p:blipFill rotWithShape="1">
          <a:blip r:embed="rId3">
            <a:alphaModFix/>
          </a:blip>
          <a:srcRect b="0" l="0" r="0" t="0"/>
          <a:stretch/>
        </p:blipFill>
        <p:spPr>
          <a:xfrm>
            <a:off x="735498" y="5393077"/>
            <a:ext cx="447277" cy="447277"/>
          </a:xfrm>
          <a:prstGeom prst="rect">
            <a:avLst/>
          </a:prstGeom>
          <a:noFill/>
          <a:ln>
            <a:noFill/>
          </a:ln>
        </p:spPr>
      </p:pic>
      <p:pic>
        <p:nvPicPr>
          <p:cNvPr id="836" name="Google Shape;836;p63"/>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1" name="Shape 841"/>
        <p:cNvGrpSpPr/>
        <p:nvPr/>
      </p:nvGrpSpPr>
      <p:grpSpPr>
        <a:xfrm>
          <a:off x="0" y="0"/>
          <a:ext cx="0" cy="0"/>
          <a:chOff x="0" y="0"/>
          <a:chExt cx="0" cy="0"/>
        </a:xfrm>
      </p:grpSpPr>
      <p:sp>
        <p:nvSpPr>
          <p:cNvPr id="842" name="Google Shape;842;p64"/>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843" name="Google Shape;843;p64"/>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844" name="Google Shape;844;p64"/>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Sharpen your personal plan </a:t>
            </a:r>
            <a:r>
              <a:rPr b="1" i="0" lang="en-US" sz="4200" u="none" cap="none" strike="noStrike">
                <a:solidFill>
                  <a:schemeClr val="lt1"/>
                </a:solidFill>
                <a:latin typeface="Nunito Sans"/>
                <a:ea typeface="Nunito Sans"/>
                <a:cs typeface="Nunito Sans"/>
                <a:sym typeface="Nunito Sans"/>
              </a:rPr>
              <a:t>(in Dialog)</a:t>
            </a:r>
            <a:endParaRPr b="0" i="0" sz="4200" u="none" cap="none" strike="noStrike">
              <a:solidFill>
                <a:schemeClr val="dk1"/>
              </a:solidFill>
              <a:latin typeface="Nunito Sans"/>
              <a:ea typeface="Nunito Sans"/>
              <a:cs typeface="Nunito Sans"/>
              <a:sym typeface="Nunito Sans"/>
            </a:endParaRPr>
          </a:p>
        </p:txBody>
      </p:sp>
      <p:pic>
        <p:nvPicPr>
          <p:cNvPr id="845" name="Google Shape;845;p64"/>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9" name="Shape 849"/>
        <p:cNvGrpSpPr/>
        <p:nvPr/>
      </p:nvGrpSpPr>
      <p:grpSpPr>
        <a:xfrm>
          <a:off x="0" y="0"/>
          <a:ext cx="0" cy="0"/>
          <a:chOff x="0" y="0"/>
          <a:chExt cx="0" cy="0"/>
        </a:xfrm>
      </p:grpSpPr>
      <p:sp>
        <p:nvSpPr>
          <p:cNvPr id="850" name="Google Shape;850;p65"/>
          <p:cNvSpPr/>
          <p:nvPr/>
        </p:nvSpPr>
        <p:spPr>
          <a:xfrm>
            <a:off x="468143" y="1215456"/>
            <a:ext cx="11443083"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851" name="Google Shape;851;p65"/>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20 minutes (individual)</a:t>
            </a:r>
            <a:endParaRPr b="0" i="0" sz="2800" u="none" cap="none" strike="noStrike">
              <a:latin typeface="Nunito Sans"/>
              <a:ea typeface="Nunito Sans"/>
              <a:cs typeface="Nunito Sans"/>
              <a:sym typeface="Nunito Sans"/>
            </a:endParaRPr>
          </a:p>
        </p:txBody>
      </p:sp>
      <p:sp>
        <p:nvSpPr>
          <p:cNvPr id="852" name="Google Shape;852;p65"/>
          <p:cNvSpPr/>
          <p:nvPr/>
        </p:nvSpPr>
        <p:spPr>
          <a:xfrm>
            <a:off x="468143" y="2976518"/>
            <a:ext cx="11443083"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853" name="Google Shape;853;p65"/>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pic>
        <p:nvPicPr>
          <p:cNvPr id="854" name="Google Shape;854;p65"/>
          <p:cNvPicPr preferRelativeResize="0"/>
          <p:nvPr/>
        </p:nvPicPr>
        <p:blipFill rotWithShape="1">
          <a:blip r:embed="rId3">
            <a:alphaModFix/>
          </a:blip>
          <a:srcRect b="0" l="0" r="0" t="0"/>
          <a:stretch/>
        </p:blipFill>
        <p:spPr>
          <a:xfrm>
            <a:off x="735500" y="4149147"/>
            <a:ext cx="447277" cy="447277"/>
          </a:xfrm>
          <a:prstGeom prst="rect">
            <a:avLst/>
          </a:prstGeom>
          <a:noFill/>
          <a:ln>
            <a:noFill/>
          </a:ln>
        </p:spPr>
      </p:pic>
      <p:sp>
        <p:nvSpPr>
          <p:cNvPr id="855" name="Google Shape;855;p65"/>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856" name="Google Shape;856;p65"/>
          <p:cNvSpPr/>
          <p:nvPr/>
        </p:nvSpPr>
        <p:spPr>
          <a:xfrm>
            <a:off x="1267675" y="3346550"/>
            <a:ext cx="10569000" cy="24939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W</a:t>
            </a:r>
            <a:r>
              <a:rPr lang="en-US" sz="2800">
                <a:latin typeface="Nunito Sans"/>
                <a:ea typeface="Nunito Sans"/>
                <a:cs typeface="Nunito Sans"/>
                <a:sym typeface="Nunito Sans"/>
              </a:rPr>
              <a:t>hat development goal do you set for yourself</a:t>
            </a:r>
            <a:r>
              <a:rPr b="0" i="0" lang="en-US" sz="28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latin typeface="Nunito Sans"/>
                <a:ea typeface="Nunito Sans"/>
                <a:cs typeface="Nunito Sans"/>
                <a:sym typeface="Nunito Sans"/>
              </a:rPr>
              <a:t>What concrete behavior are you going to practice with</a:t>
            </a:r>
            <a:r>
              <a:rPr b="0" i="0" lang="en-US" sz="28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latin typeface="Nunito Sans"/>
                <a:ea typeface="Nunito Sans"/>
                <a:cs typeface="Nunito Sans"/>
                <a:sym typeface="Nunito Sans"/>
              </a:rPr>
              <a:t>H</a:t>
            </a:r>
            <a:r>
              <a:rPr lang="en-US" sz="2800">
                <a:latin typeface="Nunito Sans"/>
                <a:ea typeface="Nunito Sans"/>
                <a:cs typeface="Nunito Sans"/>
                <a:sym typeface="Nunito Sans"/>
              </a:rPr>
              <a:t>ow are you going to articulate this goal in</a:t>
            </a:r>
            <a:r>
              <a:rPr b="0" i="0" lang="en-US" sz="2800" u="none" cap="none" strike="noStrike">
                <a:latin typeface="Nunito Sans"/>
                <a:ea typeface="Nunito Sans"/>
                <a:cs typeface="Nunito Sans"/>
                <a:sym typeface="Nunito Sans"/>
              </a:rPr>
              <a:t> Dialog (</a:t>
            </a:r>
            <a:r>
              <a:rPr lang="en-US" sz="2800">
                <a:latin typeface="Nunito Sans"/>
                <a:ea typeface="Nunito Sans"/>
                <a:cs typeface="Nunito Sans"/>
                <a:sym typeface="Nunito Sans"/>
              </a:rPr>
              <a:t>do it right away</a:t>
            </a:r>
            <a:r>
              <a:rPr b="0" i="0" lang="en-US" sz="2800" u="none" cap="none" strike="noStrike">
                <a:latin typeface="Nunito Sans"/>
                <a:ea typeface="Nunito Sans"/>
                <a:cs typeface="Nunito Sans"/>
                <a:sym typeface="Nunito Sans"/>
              </a:rPr>
              <a:t>)</a:t>
            </a:r>
            <a:endParaRPr b="0" i="0" sz="2800" u="none" cap="none" strike="noStrike">
              <a:latin typeface="Nunito Sans"/>
              <a:ea typeface="Nunito Sans"/>
              <a:cs typeface="Nunito Sans"/>
              <a:sym typeface="Nunito Sans"/>
            </a:endParaRPr>
          </a:p>
        </p:txBody>
      </p:sp>
      <p:sp>
        <p:nvSpPr>
          <p:cNvPr id="857" name="Google Shape;857;p65"/>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Sharpen your personal plan</a:t>
            </a:r>
            <a:r>
              <a:rPr b="0" i="0" lang="en-US" u="none" cap="none" strike="noStrike">
                <a:solidFill>
                  <a:srgbClr val="203F7B"/>
                </a:solidFill>
                <a:latin typeface="Nunito Sans"/>
                <a:ea typeface="Nunito Sans"/>
                <a:cs typeface="Nunito Sans"/>
                <a:sym typeface="Nunito Sans"/>
              </a:rPr>
              <a:t> (in Dialog)</a:t>
            </a:r>
            <a:endParaRPr b="0" i="0" u="none" cap="none" strike="noStrike">
              <a:solidFill>
                <a:srgbClr val="203F7B"/>
              </a:solidFill>
            </a:endParaRPr>
          </a:p>
        </p:txBody>
      </p:sp>
      <p:pic>
        <p:nvPicPr>
          <p:cNvPr id="858" name="Google Shape;858;p65"/>
          <p:cNvPicPr preferRelativeResize="0"/>
          <p:nvPr/>
        </p:nvPicPr>
        <p:blipFill rotWithShape="1">
          <a:blip r:embed="rId3">
            <a:alphaModFix/>
          </a:blip>
          <a:srcRect b="0" l="0" r="0" t="0"/>
          <a:stretch/>
        </p:blipFill>
        <p:spPr>
          <a:xfrm>
            <a:off x="745887" y="4790252"/>
            <a:ext cx="447277" cy="447277"/>
          </a:xfrm>
          <a:prstGeom prst="rect">
            <a:avLst/>
          </a:prstGeom>
          <a:noFill/>
          <a:ln>
            <a:noFill/>
          </a:ln>
        </p:spPr>
      </p:pic>
      <p:pic>
        <p:nvPicPr>
          <p:cNvPr id="859" name="Google Shape;859;p65"/>
          <p:cNvPicPr preferRelativeResize="0"/>
          <p:nvPr/>
        </p:nvPicPr>
        <p:blipFill rotWithShape="1">
          <a:blip r:embed="rId4">
            <a:alphaModFix/>
          </a:blip>
          <a:srcRect b="0" l="0" r="0" t="0"/>
          <a:stretch/>
        </p:blipFill>
        <p:spPr>
          <a:xfrm>
            <a:off x="731520" y="1649068"/>
            <a:ext cx="585216" cy="566928"/>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4" name="Shape 864"/>
        <p:cNvGrpSpPr/>
        <p:nvPr/>
      </p:nvGrpSpPr>
      <p:grpSpPr>
        <a:xfrm>
          <a:off x="0" y="0"/>
          <a:ext cx="0" cy="0"/>
          <a:chOff x="0" y="0"/>
          <a:chExt cx="0" cy="0"/>
        </a:xfrm>
      </p:grpSpPr>
      <p:sp>
        <p:nvSpPr>
          <p:cNvPr id="865" name="Google Shape;865;p66"/>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866" name="Google Shape;866;p66"/>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867" name="Google Shape;867;p66"/>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US" sz="4200" u="none" cap="none" strike="noStrike">
                <a:solidFill>
                  <a:schemeClr val="lt1"/>
                </a:solidFill>
                <a:latin typeface="Nunito Sans"/>
                <a:ea typeface="Nunito Sans"/>
                <a:cs typeface="Nunito Sans"/>
                <a:sym typeface="Nunito Sans"/>
              </a:rPr>
              <a:t>Evaluati</a:t>
            </a:r>
            <a:r>
              <a:rPr b="1" lang="en-US" sz="4200">
                <a:solidFill>
                  <a:schemeClr val="lt1"/>
                </a:solidFill>
                <a:latin typeface="Nunito Sans"/>
                <a:ea typeface="Nunito Sans"/>
                <a:cs typeface="Nunito Sans"/>
                <a:sym typeface="Nunito Sans"/>
              </a:rPr>
              <a:t>on</a:t>
            </a:r>
            <a:endParaRPr b="0" i="0" sz="4200" u="none" cap="none" strike="noStrike">
              <a:solidFill>
                <a:schemeClr val="dk1"/>
              </a:solidFill>
              <a:latin typeface="Nunito Sans"/>
              <a:ea typeface="Nunito Sans"/>
              <a:cs typeface="Nunito Sans"/>
              <a:sym typeface="Nunito Sans"/>
            </a:endParaRPr>
          </a:p>
        </p:txBody>
      </p:sp>
      <p:pic>
        <p:nvPicPr>
          <p:cNvPr id="868" name="Google Shape;868;p66"/>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2" name="Shape 872"/>
        <p:cNvGrpSpPr/>
        <p:nvPr/>
      </p:nvGrpSpPr>
      <p:grpSpPr>
        <a:xfrm>
          <a:off x="0" y="0"/>
          <a:ext cx="0" cy="0"/>
          <a:chOff x="0" y="0"/>
          <a:chExt cx="0" cy="0"/>
        </a:xfrm>
      </p:grpSpPr>
      <p:sp>
        <p:nvSpPr>
          <p:cNvPr id="873" name="Google Shape;873;gdaad744255_0_0"/>
          <p:cNvSpPr/>
          <p:nvPr/>
        </p:nvSpPr>
        <p:spPr>
          <a:xfrm>
            <a:off x="767243" y="1525792"/>
            <a:ext cx="5253600" cy="3995100"/>
          </a:xfrm>
          <a:prstGeom prst="roundRect">
            <a:avLst>
              <a:gd fmla="val 4308" name="adj"/>
            </a:avLst>
          </a:prstGeom>
          <a:solidFill>
            <a:schemeClr val="lt1"/>
          </a:solidFill>
          <a:ln cap="flat" cmpd="sng" w="69850">
            <a:solidFill>
              <a:srgbClr val="2673AC"/>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874" name="Google Shape;874;gdaad744255_0_0"/>
          <p:cNvSpPr/>
          <p:nvPr/>
        </p:nvSpPr>
        <p:spPr>
          <a:xfrm>
            <a:off x="6312310" y="1525794"/>
            <a:ext cx="5253600" cy="39951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875" name="Google Shape;875;gdaad744255_0_0"/>
          <p:cNvSpPr txBox="1"/>
          <p:nvPr>
            <p:ph type="title"/>
          </p:nvPr>
        </p:nvSpPr>
        <p:spPr>
          <a:xfrm>
            <a:off x="239348" y="271491"/>
            <a:ext cx="11563200" cy="944700"/>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sz="4267">
                <a:solidFill>
                  <a:srgbClr val="203F7B"/>
                </a:solidFill>
                <a:latin typeface="Nunito Sans"/>
                <a:ea typeface="Nunito Sans"/>
                <a:cs typeface="Nunito Sans"/>
                <a:sym typeface="Nunito Sans"/>
              </a:rPr>
              <a:t>Evaluation – 5 questions</a:t>
            </a:r>
            <a:endParaRPr b="0" i="0" sz="4400" u="none" cap="none" strike="noStrike">
              <a:solidFill>
                <a:srgbClr val="203F7B"/>
              </a:solidFill>
              <a:latin typeface="Calibri"/>
              <a:ea typeface="Calibri"/>
              <a:cs typeface="Calibri"/>
              <a:sym typeface="Calibri"/>
            </a:endParaRPr>
          </a:p>
        </p:txBody>
      </p:sp>
      <p:pic>
        <p:nvPicPr>
          <p:cNvPr id="876" name="Google Shape;876;gdaad744255_0_0"/>
          <p:cNvPicPr preferRelativeResize="0"/>
          <p:nvPr/>
        </p:nvPicPr>
        <p:blipFill rotWithShape="1">
          <a:blip r:embed="rId3">
            <a:alphaModFix/>
          </a:blip>
          <a:srcRect b="0" l="0" r="0" t="0"/>
          <a:stretch/>
        </p:blipFill>
        <p:spPr>
          <a:xfrm>
            <a:off x="1463696" y="1592917"/>
            <a:ext cx="3860797" cy="3860797"/>
          </a:xfrm>
          <a:prstGeom prst="rect">
            <a:avLst/>
          </a:prstGeom>
          <a:noFill/>
          <a:ln>
            <a:noFill/>
          </a:ln>
        </p:spPr>
      </p:pic>
      <p:sp>
        <p:nvSpPr>
          <p:cNvPr id="877" name="Google Shape;877;gdaad744255_0_0"/>
          <p:cNvSpPr txBox="1"/>
          <p:nvPr/>
        </p:nvSpPr>
        <p:spPr>
          <a:xfrm>
            <a:off x="745067" y="643467"/>
            <a:ext cx="184800" cy="3078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78" name="Google Shape;878;gdaad744255_0_0"/>
          <p:cNvPicPr preferRelativeResize="0"/>
          <p:nvPr/>
        </p:nvPicPr>
        <p:blipFill rotWithShape="1">
          <a:blip r:embed="rId4">
            <a:alphaModFix/>
          </a:blip>
          <a:srcRect b="0" l="0" r="0" t="0"/>
          <a:stretch/>
        </p:blipFill>
        <p:spPr>
          <a:xfrm>
            <a:off x="7649797" y="1859116"/>
            <a:ext cx="2578607" cy="3328416"/>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3" name="Shape 883"/>
        <p:cNvGrpSpPr/>
        <p:nvPr/>
      </p:nvGrpSpPr>
      <p:grpSpPr>
        <a:xfrm>
          <a:off x="0" y="0"/>
          <a:ext cx="0" cy="0"/>
          <a:chOff x="0" y="0"/>
          <a:chExt cx="0" cy="0"/>
        </a:xfrm>
      </p:grpSpPr>
      <p:sp>
        <p:nvSpPr>
          <p:cNvPr id="884" name="Google Shape;884;p68"/>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885" name="Google Shape;885;p68"/>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886" name="Google Shape;886;p68"/>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Thanks and Goodluck</a:t>
            </a:r>
            <a:r>
              <a:rPr b="1" i="0" lang="en-US" sz="4200" u="none" cap="none" strike="noStrike">
                <a:solidFill>
                  <a:schemeClr val="lt1"/>
                </a:solidFill>
                <a:latin typeface="Nunito Sans"/>
                <a:ea typeface="Nunito Sans"/>
                <a:cs typeface="Nunito Sans"/>
                <a:sym typeface="Nunito Sans"/>
              </a:rPr>
              <a:t>!</a:t>
            </a:r>
            <a:endParaRPr b="0" i="0" sz="4200" u="none" cap="none" strike="noStrike">
              <a:solidFill>
                <a:schemeClr val="dk1"/>
              </a:solidFill>
              <a:latin typeface="Nunito Sans"/>
              <a:ea typeface="Nunito Sans"/>
              <a:cs typeface="Nunito Sans"/>
              <a:sym typeface="Nunito Sans"/>
            </a:endParaRPr>
          </a:p>
        </p:txBody>
      </p:sp>
      <p:pic>
        <p:nvPicPr>
          <p:cNvPr id="887" name="Google Shape;887;p68"/>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Kantoorthema">
  <a:themeElements>
    <a:clrScheme name="Kantoor">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antoorthema">
  <a:themeElements>
    <a:clrScheme name="Kantoor">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Louis van Woerden</dc:creator>
</cp:coreProperties>
</file>