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Lst>
  <p:sldSz cy="6858000" cx="12192000"/>
  <p:notesSz cx="6858000" cy="9144000"/>
  <p:embeddedFontLst>
    <p:embeddedFont>
      <p:font typeface="Nunito Sans"/>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49" roundtripDataSignature="AMtx7mjBRAme2lJiDhtJ4SIFRQWURvmd0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font" Target="fonts/NunitoSans-bold.fntdata"/><Relationship Id="rId45" Type="http://schemas.openxmlformats.org/officeDocument/2006/relationships/font" Target="fonts/NunitoSans-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NunitoSans-boldItalic.fntdata"/><Relationship Id="rId47" Type="http://schemas.openxmlformats.org/officeDocument/2006/relationships/font" Target="fonts/NunitoSans-italic.fntdata"/><Relationship Id="rId49"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 name="Google Shape;32;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33" name="Google Shape;33;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p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41" name="Google Shape;4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55" name="Google Shape;55;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70" name="Google Shape;70;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 name="Google Shape;84;p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85" name="Google Shape;85;p6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7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93" name="Google Shape;93;p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p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109" name="Google Shape;109;p7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a:p>
        </p:txBody>
      </p:sp>
      <p:sp>
        <p:nvSpPr>
          <p:cNvPr id="128" name="Google Shape;128;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156" name="Google Shape;156;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TRAINER: Leg uit dat een schaal per definitie subjectief en dus persoonlijk is. Mijn 5 kan voor jou een 7 zijn of andersom. Het gaat dan ook niet om de getallen</a:t>
            </a:r>
            <a:endParaRPr b="0" i="0" sz="1200" u="none" cap="none" strike="noStrike">
              <a:solidFill>
                <a:schemeClr val="lt1"/>
              </a:solidFill>
              <a:latin typeface="Calibri"/>
              <a:ea typeface="Calibri"/>
              <a:cs typeface="Calibri"/>
              <a:sym typeface="Calibri"/>
            </a:endParaRPr>
          </a:p>
        </p:txBody>
      </p:sp>
      <p:sp>
        <p:nvSpPr>
          <p:cNvPr id="164" name="Google Shape;164;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Inzicht in beeldvorming (van jezelf van je medewerkers) is cruciaal voor een goede (zelf)evaluatie. </a:t>
            </a:r>
            <a:endParaRPr b="0" i="0" sz="1200" u="none" cap="none" strike="noStrike">
              <a:solidFill>
                <a:schemeClr val="dk1"/>
              </a:solidFill>
              <a:latin typeface="Calibri"/>
              <a:ea typeface="Calibri"/>
              <a:cs typeface="Calibri"/>
              <a:sym typeface="Calibri"/>
            </a:endParaRPr>
          </a:p>
        </p:txBody>
      </p:sp>
      <p:sp>
        <p:nvSpPr>
          <p:cNvPr id="178" name="Google Shape;178;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186" name="Google Shape;186;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7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Iedereen kijkt door een bril naar de ander, naar zichzelf. Dit zijn veel voorkomende brillen (in de literatuur vaak aangeduid als ‘beoordelingsfouten’)</a:t>
            </a:r>
            <a:endParaRPr b="0" i="0" sz="1200" u="none" cap="none" strike="noStrike">
              <a:solidFill>
                <a:schemeClr val="lt1"/>
              </a:solidFill>
              <a:latin typeface="Calibri"/>
              <a:ea typeface="Calibri"/>
              <a:cs typeface="Calibri"/>
              <a:sym typeface="Calibri"/>
            </a:endParaRPr>
          </a:p>
        </p:txBody>
      </p:sp>
      <p:sp>
        <p:nvSpPr>
          <p:cNvPr id="196" name="Google Shape;196;p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7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Als je training live doet, kun je deze oefening heel goed eerst in duo’s en daarna plenair doen</a:t>
            </a:r>
            <a:endParaRPr b="0" i="0" sz="1200" u="none" cap="none" strike="noStrike">
              <a:solidFill>
                <a:schemeClr val="lt1"/>
              </a:solidFill>
              <a:latin typeface="Calibri"/>
              <a:ea typeface="Calibri"/>
              <a:cs typeface="Calibri"/>
              <a:sym typeface="Calibri"/>
            </a:endParaRPr>
          </a:p>
        </p:txBody>
      </p:sp>
      <p:sp>
        <p:nvSpPr>
          <p:cNvPr id="209" name="Google Shape;209;p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7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Vooral het waarom is belangrijk in de discussie. Is er een gemeenschappelijk normgevoel? </a:t>
            </a:r>
            <a:endParaRPr b="0" i="0" sz="1200" u="none" cap="none" strike="noStrike">
              <a:solidFill>
                <a:schemeClr val="lt1"/>
              </a:solidFill>
              <a:latin typeface="Calibri"/>
              <a:ea typeface="Calibri"/>
              <a:cs typeface="Calibri"/>
              <a:sym typeface="Calibri"/>
            </a:endParaRPr>
          </a:p>
        </p:txBody>
      </p:sp>
      <p:sp>
        <p:nvSpPr>
          <p:cNvPr id="222" name="Google Shape;222;p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236" name="Google Shape;236;p7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Maak de brug naar de zelfevaluatie. Welk beeld heb je van jezelf?</a:t>
            </a:r>
            <a:endParaRPr b="0" i="0" sz="1200" u="none" cap="none" strike="noStrike">
              <a:solidFill>
                <a:schemeClr val="dk1"/>
              </a:solidFill>
              <a:latin typeface="Calibri"/>
              <a:ea typeface="Calibri"/>
              <a:cs typeface="Calibri"/>
              <a:sym typeface="Calibri"/>
            </a:endParaRPr>
          </a:p>
        </p:txBody>
      </p:sp>
      <p:sp>
        <p:nvSpPr>
          <p:cNvPr id="245" name="Google Shape;245;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7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Als je training live doet, kun je deze oefening heel goed eerst in duo’s en daarna plenair doen</a:t>
            </a:r>
            <a:endParaRPr/>
          </a:p>
        </p:txBody>
      </p:sp>
      <p:sp>
        <p:nvSpPr>
          <p:cNvPr id="253" name="Google Shape;253;p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7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Check of je de lijst die zojuist in de oefening is gemaakt kunt aanvullen</a:t>
            </a:r>
            <a:endParaRPr b="0" i="0" sz="1200" u="none" cap="none" strike="noStrike">
              <a:solidFill>
                <a:schemeClr val="lt1"/>
              </a:solidFill>
              <a:latin typeface="Calibri"/>
              <a:ea typeface="Calibri"/>
              <a:cs typeface="Calibri"/>
              <a:sym typeface="Calibri"/>
            </a:endParaRPr>
          </a:p>
        </p:txBody>
      </p:sp>
      <p:sp>
        <p:nvSpPr>
          <p:cNvPr id="265" name="Google Shape;265;p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8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Neem hier minimaal 30 minuten voor</a:t>
            </a:r>
            <a:endParaRPr b="0" i="0" sz="1200" u="none" cap="none" strike="noStrike">
              <a:solidFill>
                <a:schemeClr val="lt1"/>
              </a:solidFill>
              <a:latin typeface="Calibri"/>
              <a:ea typeface="Calibri"/>
              <a:cs typeface="Calibri"/>
              <a:sym typeface="Calibri"/>
            </a:endParaRPr>
          </a:p>
        </p:txBody>
      </p:sp>
      <p:sp>
        <p:nvSpPr>
          <p:cNvPr id="278" name="Google Shape;278;p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8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Belangrijk dat leidinggevenden ervaren hoe het is om een zelfevaluatie in te vullen. Hiermee geven ze zelf het goede voorbeeld en kunnen ze medewerkers hiermee helpen</a:t>
            </a:r>
            <a:endParaRPr b="0" i="0" sz="1200" u="none" cap="none" strike="noStrike">
              <a:solidFill>
                <a:schemeClr val="lt1"/>
              </a:solidFill>
              <a:latin typeface="Calibri"/>
              <a:ea typeface="Calibri"/>
              <a:cs typeface="Calibri"/>
              <a:sym typeface="Calibri"/>
            </a:endParaRPr>
          </a:p>
        </p:txBody>
      </p:sp>
      <p:sp>
        <p:nvSpPr>
          <p:cNvPr id="292" name="Google Shape;292;p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305" name="Google Shape;305;p8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Maak de brug naar het evalueren van je medewerkers. </a:t>
            </a:r>
            <a:endParaRPr b="0" i="0" sz="1200" u="none" cap="none" strike="noStrike">
              <a:solidFill>
                <a:schemeClr val="dk1"/>
              </a:solidFill>
              <a:latin typeface="Calibri"/>
              <a:ea typeface="Calibri"/>
              <a:cs typeface="Calibri"/>
              <a:sym typeface="Calibri"/>
            </a:endParaRPr>
          </a:p>
        </p:txBody>
      </p:sp>
      <p:sp>
        <p:nvSpPr>
          <p:cNvPr id="314" name="Google Shape;314;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8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Neem hier ruim de tijd voor, ongeveer 45 minuten. Kijk of er ruimte en vertrouwen is om de evaluatie(s) te bespreken met je een collega. Sommige leidinggevenden zijn heel effectief en gebruiken dit moment om de evaluaties van een groot deel van hun team voor te bereiden </a:t>
            </a:r>
            <a:endParaRPr b="0" i="0" sz="1200" u="none" cap="none" strike="noStrike">
              <a:solidFill>
                <a:schemeClr val="lt1"/>
              </a:solidFill>
              <a:latin typeface="Calibri"/>
              <a:ea typeface="Calibri"/>
              <a:cs typeface="Calibri"/>
              <a:sym typeface="Calibri"/>
            </a:endParaRPr>
          </a:p>
        </p:txBody>
      </p:sp>
      <p:sp>
        <p:nvSpPr>
          <p:cNvPr id="322" name="Google Shape;322;p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lang="en-US"/>
              <a:t>Maak de brug van de voorbereiding (de zelfevaluatie en de evaluatie) naar het daadwerkelijk voeren van het evaluatiegesprek</a:t>
            </a:r>
            <a:endParaRPr/>
          </a:p>
        </p:txBody>
      </p:sp>
      <p:sp>
        <p:nvSpPr>
          <p:cNvPr id="338" name="Google Shape;338;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346" name="Google Shape;34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8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Als je training live doet, kun je deze oefening heel goed eerst in duo’s en daarna plenair doen</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360" name="Google Shape;360;p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8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Check of je de lijst die zojuist in de oefening is gemaakt kunt aanvullen. Maak vooral duidelijk dat het de bedoeling is dat de medewerker positief, gemotiveerd met energie het evaluatiegesprek verlaat.</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372" name="Google Shape;372;p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8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385" name="Google Shape;385;p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5" name="Google Shape;395;p8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396" name="Google Shape;396;p8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3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411" name="Google Shape;411;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5" name="Google Shape;425;p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426" name="Google Shape;426;p5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p6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Hoe zorg je ervoor dat de medewerker positief, gemotiveerd met energie het evaluatiegesprek verlaat. </a:t>
            </a:r>
            <a:endParaRPr/>
          </a:p>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lt1"/>
                </a:solidFill>
                <a:latin typeface="Calibri"/>
                <a:ea typeface="Calibri"/>
                <a:cs typeface="Calibri"/>
                <a:sym typeface="Calibri"/>
              </a:rPr>
              <a:t>Je hebt twee opties om dit te trainen:</a:t>
            </a:r>
            <a:endParaRPr/>
          </a:p>
          <a:p>
            <a:pPr indent="-171450" lvl="0" marL="171450" marR="0" rtl="0" algn="l">
              <a:lnSpc>
                <a:spcPct val="100000"/>
              </a:lnSpc>
              <a:spcBef>
                <a:spcPts val="0"/>
              </a:spcBef>
              <a:spcAft>
                <a:spcPts val="0"/>
              </a:spcAft>
              <a:buClr>
                <a:schemeClr val="lt1"/>
              </a:buClr>
              <a:buSzPts val="1200"/>
              <a:buFont typeface="Calibri"/>
              <a:buChar char="-"/>
            </a:pPr>
            <a:r>
              <a:rPr b="0" i="0" lang="en-US" sz="1200" u="none" cap="none" strike="noStrike">
                <a:solidFill>
                  <a:schemeClr val="lt1"/>
                </a:solidFill>
                <a:latin typeface="Calibri"/>
                <a:ea typeface="Calibri"/>
                <a:cs typeface="Calibri"/>
                <a:sym typeface="Calibri"/>
              </a:rPr>
              <a:t>Via rollenspellen, met eigen casuïstiek van de deelnemers</a:t>
            </a:r>
            <a:endParaRPr/>
          </a:p>
          <a:p>
            <a:pPr indent="-171450" lvl="0" marL="171450" marR="0" rtl="0" algn="l">
              <a:lnSpc>
                <a:spcPct val="100000"/>
              </a:lnSpc>
              <a:spcBef>
                <a:spcPts val="0"/>
              </a:spcBef>
              <a:spcAft>
                <a:spcPts val="0"/>
              </a:spcAft>
              <a:buClr>
                <a:schemeClr val="lt1"/>
              </a:buClr>
              <a:buSzPts val="1200"/>
              <a:buFont typeface="Calibri"/>
              <a:buChar char="-"/>
            </a:pPr>
            <a:r>
              <a:rPr b="0" i="0" lang="en-US" sz="1200" u="none" cap="none" strike="noStrike">
                <a:solidFill>
                  <a:schemeClr val="lt1"/>
                </a:solidFill>
                <a:latin typeface="Calibri"/>
                <a:ea typeface="Calibri"/>
                <a:cs typeface="Calibri"/>
                <a:sym typeface="Calibri"/>
              </a:rPr>
              <a:t>Via intervisie, met eigen casuïstiek van de deelnemers</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435" name="Google Shape;435;p6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6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443" name="Google Shape;443;p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8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457" name="Google Shape;457;p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3" name="Google Shape;473;p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US" sz="1200" u="none" cap="none" strike="noStrike">
                <a:solidFill>
                  <a:schemeClr val="dk1"/>
                </a:solidFill>
                <a:latin typeface="Calibri"/>
                <a:ea typeface="Calibri"/>
                <a:cs typeface="Calibri"/>
                <a:sym typeface="Calibri"/>
              </a:rPr>
              <a:t>Maak de brug naar het plan van aanpak. Wat ga je na deze training doen?</a:t>
            </a:r>
            <a:endParaRPr b="0" i="0" sz="1200" u="none" cap="none" strike="noStrike">
              <a:solidFill>
                <a:schemeClr val="dk1"/>
              </a:solidFill>
              <a:latin typeface="Calibri"/>
              <a:ea typeface="Calibri"/>
              <a:cs typeface="Calibri"/>
              <a:sym typeface="Calibri"/>
            </a:endParaRPr>
          </a:p>
        </p:txBody>
      </p:sp>
      <p:sp>
        <p:nvSpPr>
          <p:cNvPr id="474" name="Google Shape;474;p8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9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482" name="Google Shape;482;p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5" name="Google Shape;495;p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496" name="Google Shape;496;p6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daad744255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504" name="Google Shape;504;gdaad744255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5" name="Google Shape;515;p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516" name="Google Shape;516;p6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dia" type="title">
  <p:cSld name="TITLE">
    <p:spTree>
      <p:nvGrpSpPr>
        <p:cNvPr id="15" name="Shape 15"/>
        <p:cNvGrpSpPr/>
        <p:nvPr/>
      </p:nvGrpSpPr>
      <p:grpSpPr>
        <a:xfrm>
          <a:off x="0" y="0"/>
          <a:ext cx="0" cy="0"/>
          <a:chOff x="0" y="0"/>
          <a:chExt cx="0" cy="0"/>
        </a:xfrm>
      </p:grpSpPr>
      <p:sp>
        <p:nvSpPr>
          <p:cNvPr id="16" name="Google Shape;16;g1222918b071_0_6"/>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Autofit/>
          </a:bodyPr>
          <a:lstStyle>
            <a:lvl1pPr lvl="0" marR="0" algn="ctr">
              <a:lnSpc>
                <a:spcPct val="90000"/>
              </a:lnSpc>
              <a:spcBef>
                <a:spcPts val="0"/>
              </a:spcBef>
              <a:spcAft>
                <a:spcPts val="0"/>
              </a:spcAft>
              <a:buClr>
                <a:schemeClr val="lt1"/>
              </a:buClr>
              <a:buSzPts val="6000"/>
              <a:buFont typeface="Calibri"/>
              <a:buNone/>
              <a:defRPr b="0" i="0" sz="6000" u="none" cap="none" strike="noStrike">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7" name="Google Shape;17;g1222918b071_0_6"/>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Autofit/>
          </a:bodyPr>
          <a:lstStyle>
            <a:lvl1pPr lvl="0" marR="0" algn="ctr">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lvl="1" marR="0" algn="ctr">
              <a:lnSpc>
                <a:spcPct val="90000"/>
              </a:lnSpc>
              <a:spcBef>
                <a:spcPts val="5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2pPr>
            <a:lvl3pPr lvl="2" marR="0" algn="ctr">
              <a:lnSpc>
                <a:spcPct val="90000"/>
              </a:lnSpc>
              <a:spcBef>
                <a:spcPts val="500"/>
              </a:spcBef>
              <a:spcAft>
                <a:spcPts val="0"/>
              </a:spcAft>
              <a:buClr>
                <a:schemeClr val="lt1"/>
              </a:buClr>
              <a:buSzPts val="1800"/>
              <a:buFont typeface="Arial"/>
              <a:buNone/>
              <a:defRPr b="0" i="0" sz="1800" u="none" cap="none" strike="noStrike">
                <a:solidFill>
                  <a:schemeClr val="lt1"/>
                </a:solidFill>
                <a:latin typeface="Calibri"/>
                <a:ea typeface="Calibri"/>
                <a:cs typeface="Calibri"/>
                <a:sym typeface="Calibri"/>
              </a:defRPr>
            </a:lvl3pPr>
            <a:lvl4pPr lvl="3" marR="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4pPr>
            <a:lvl5pPr lvl="4" marR="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5pPr>
            <a:lvl6pPr lvl="5" marR="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6pPr>
            <a:lvl7pPr lvl="6" marR="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7pPr>
            <a:lvl8pPr lvl="7" marR="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8pPr>
            <a:lvl9pPr lvl="8" marR="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9pPr>
          </a:lstStyle>
          <a:p/>
        </p:txBody>
      </p:sp>
      <p:sp>
        <p:nvSpPr>
          <p:cNvPr id="18" name="Google Shape;18;g1222918b071_0_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9" name="Google Shape;19;g1222918b071_0_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0" name="Google Shape;20;g1222918b071_0_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object" type="obj">
  <p:cSld name="OBJECT">
    <p:spTree>
      <p:nvGrpSpPr>
        <p:cNvPr id="21" name="Shape 21"/>
        <p:cNvGrpSpPr/>
        <p:nvPr/>
      </p:nvGrpSpPr>
      <p:grpSpPr>
        <a:xfrm>
          <a:off x="0" y="0"/>
          <a:ext cx="0" cy="0"/>
          <a:chOff x="0" y="0"/>
          <a:chExt cx="0" cy="0"/>
        </a:xfrm>
      </p:grpSpPr>
      <p:sp>
        <p:nvSpPr>
          <p:cNvPr id="22" name="Google Shape;22;g1222918b071_0_1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marR="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23" name="Google Shape;23;g1222918b071_0_12"/>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4" name="Google Shape;24;g1222918b071_0_12"/>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5" name="Google Shape;25;g1222918b071_0_12"/>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6" name="Google Shape;26;g1222918b071_0_1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27" name="Google Shape;27;g1222918b071_0_12"/>
          <p:cNvSpPr/>
          <p:nvPr/>
        </p:nvSpPr>
        <p:spPr>
          <a:xfrm>
            <a:off x="0" y="6392917"/>
            <a:ext cx="12192000" cy="465000"/>
          </a:xfrm>
          <a:prstGeom prst="rect">
            <a:avLst/>
          </a:prstGeom>
          <a:solidFill>
            <a:srgbClr val="203F7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8" name="Google Shape;28;g1222918b071_0_12"/>
          <p:cNvSpPr txBox="1"/>
          <p:nvPr/>
        </p:nvSpPr>
        <p:spPr>
          <a:xfrm>
            <a:off x="9891329" y="6488536"/>
            <a:ext cx="2133600" cy="2739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chemeClr val="lt1"/>
                </a:solidFill>
                <a:latin typeface="Calibri"/>
                <a:ea typeface="Calibri"/>
                <a:cs typeface="Calibri"/>
                <a:sym typeface="Calibri"/>
              </a:rPr>
              <a:t>‹#›</a:t>
            </a:fld>
            <a:endParaRPr b="0" i="0" sz="1400" u="none" cap="none" strike="noStrike">
              <a:solidFill>
                <a:schemeClr val="lt1"/>
              </a:solidFill>
              <a:latin typeface="Calibri"/>
              <a:ea typeface="Calibri"/>
              <a:cs typeface="Calibri"/>
              <a:sym typeface="Calibri"/>
            </a:endParaRPr>
          </a:p>
        </p:txBody>
      </p:sp>
      <p:pic>
        <p:nvPicPr>
          <p:cNvPr id="29" name="Google Shape;29;g1222918b071_0_12"/>
          <p:cNvPicPr preferRelativeResize="0"/>
          <p:nvPr/>
        </p:nvPicPr>
        <p:blipFill rotWithShape="1">
          <a:blip r:embed="rId2">
            <a:alphaModFix/>
          </a:blip>
          <a:srcRect b="0" l="0" r="0" t="0"/>
          <a:stretch/>
        </p:blipFill>
        <p:spPr>
          <a:xfrm>
            <a:off x="179512" y="6474519"/>
            <a:ext cx="792088" cy="28222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g1222918b071_0_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g1222918b071_0_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12" name="Google Shape;12;g1222918b071_0_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9pPr>
          </a:lstStyle>
          <a:p/>
        </p:txBody>
      </p:sp>
      <p:sp>
        <p:nvSpPr>
          <p:cNvPr id="13" name="Google Shape;13;g1222918b071_0_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9pPr>
          </a:lstStyle>
          <a:p/>
        </p:txBody>
      </p:sp>
      <p:sp>
        <p:nvSpPr>
          <p:cNvPr id="14" name="Google Shape;14;g1222918b071_0_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0.png"/><Relationship Id="rId4" Type="http://schemas.openxmlformats.org/officeDocument/2006/relationships/image" Target="../media/image18.png"/><Relationship Id="rId5"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11.png"/><Relationship Id="rId5" Type="http://schemas.openxmlformats.org/officeDocument/2006/relationships/image" Target="../media/image18.png"/><Relationship Id="rId6"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9.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5.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5.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7.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9.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7.png"/><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9.png"/><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5.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5.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9.png"/><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9.png"/><Relationship Id="rId4" Type="http://schemas.openxmlformats.org/officeDocument/2006/relationships/image" Target="../media/image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5.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7.png"/><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5.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4.png"/><Relationship Id="rId4" Type="http://schemas.openxmlformats.org/officeDocument/2006/relationships/image" Target="../media/image2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5.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sp>
        <p:nvSpPr>
          <p:cNvPr id="35" name="Google Shape;35;p1"/>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36" name="Google Shape;36;p1"/>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37" name="Google Shape;37;p1"/>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US" sz="4200" u="none" cap="none" strike="noStrike">
                <a:solidFill>
                  <a:schemeClr val="lt1"/>
                </a:solidFill>
                <a:latin typeface="Nunito Sans"/>
                <a:ea typeface="Nunito Sans"/>
                <a:cs typeface="Nunito Sans"/>
                <a:sym typeface="Nunito Sans"/>
              </a:rPr>
              <a:t>Training </a:t>
            </a:r>
            <a:r>
              <a:rPr b="1" lang="en-US" sz="4200">
                <a:solidFill>
                  <a:schemeClr val="lt1"/>
                </a:solidFill>
                <a:latin typeface="Nunito Sans"/>
                <a:ea typeface="Nunito Sans"/>
                <a:cs typeface="Nunito Sans"/>
                <a:sym typeface="Nunito Sans"/>
              </a:rPr>
              <a:t>Inspiring Evaluations</a:t>
            </a:r>
            <a:endParaRPr b="0" i="0" sz="1400" u="none" cap="none" strike="noStrike">
              <a:solidFill>
                <a:srgbClr val="000000"/>
              </a:solidFill>
              <a:latin typeface="Arial"/>
              <a:ea typeface="Arial"/>
              <a:cs typeface="Arial"/>
              <a:sym typeface="Arial"/>
            </a:endParaRPr>
          </a:p>
        </p:txBody>
      </p:sp>
      <p:pic>
        <p:nvPicPr>
          <p:cNvPr id="38" name="Google Shape;38;p1"/>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 name="Shape 42"/>
        <p:cNvGrpSpPr/>
        <p:nvPr/>
      </p:nvGrpSpPr>
      <p:grpSpPr>
        <a:xfrm>
          <a:off x="0" y="0"/>
          <a:ext cx="0" cy="0"/>
          <a:chOff x="0" y="0"/>
          <a:chExt cx="0" cy="0"/>
        </a:xfrm>
      </p:grpSpPr>
      <p:sp>
        <p:nvSpPr>
          <p:cNvPr id="43" name="Google Shape;43;p2"/>
          <p:cNvSpPr/>
          <p:nvPr/>
        </p:nvSpPr>
        <p:spPr>
          <a:xfrm>
            <a:off x="9427464" y="1215456"/>
            <a:ext cx="2386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2F8FB"/>
                </a:solidFill>
                <a:latin typeface="Calibri"/>
                <a:ea typeface="Calibri"/>
                <a:cs typeface="Calibri"/>
                <a:sym typeface="Calibri"/>
              </a:rPr>
              <a:t>     </a:t>
            </a:r>
            <a:endParaRPr b="0" i="0" sz="2400" u="none" cap="none" strike="noStrike">
              <a:solidFill>
                <a:srgbClr val="F2F8FB"/>
              </a:solidFill>
              <a:latin typeface="Calibri"/>
              <a:ea typeface="Calibri"/>
              <a:cs typeface="Calibri"/>
              <a:sym typeface="Calibri"/>
            </a:endParaRPr>
          </a:p>
        </p:txBody>
      </p:sp>
      <p:sp>
        <p:nvSpPr>
          <p:cNvPr id="44" name="Google Shape;44;p2"/>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b="0" i="0" lang="en-US" sz="4400" u="none" cap="none" strike="noStrike">
                <a:solidFill>
                  <a:srgbClr val="203F7B"/>
                </a:solidFill>
                <a:latin typeface="Nunito Sans"/>
                <a:ea typeface="Nunito Sans"/>
                <a:cs typeface="Nunito Sans"/>
                <a:sym typeface="Nunito Sans"/>
              </a:rPr>
              <a:t>Informati</a:t>
            </a:r>
            <a:r>
              <a:rPr lang="en-US" sz="4400">
                <a:solidFill>
                  <a:srgbClr val="203F7B"/>
                </a:solidFill>
                <a:latin typeface="Nunito Sans"/>
                <a:ea typeface="Nunito Sans"/>
                <a:cs typeface="Nunito Sans"/>
                <a:sym typeface="Nunito Sans"/>
              </a:rPr>
              <a:t>on</a:t>
            </a:r>
            <a:endParaRPr b="0" i="0" sz="4400" u="none" cap="none" strike="noStrike">
              <a:solidFill>
                <a:srgbClr val="203F7B"/>
              </a:solidFill>
              <a:latin typeface="Calibri"/>
              <a:ea typeface="Calibri"/>
              <a:cs typeface="Calibri"/>
              <a:sym typeface="Calibri"/>
            </a:endParaRPr>
          </a:p>
        </p:txBody>
      </p:sp>
      <p:sp>
        <p:nvSpPr>
          <p:cNvPr id="45" name="Google Shape;45;p2"/>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46" name="Google Shape;46;p2"/>
          <p:cNvSpPr/>
          <p:nvPr/>
        </p:nvSpPr>
        <p:spPr>
          <a:xfrm>
            <a:off x="238550" y="1215450"/>
            <a:ext cx="89952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2F8FB"/>
                </a:solidFill>
                <a:latin typeface="Calibri"/>
                <a:ea typeface="Calibri"/>
                <a:cs typeface="Calibri"/>
                <a:sym typeface="Calibri"/>
              </a:rPr>
              <a:t>     </a:t>
            </a:r>
            <a:endParaRPr b="0" i="0" sz="2400" u="none" cap="none" strike="noStrike">
              <a:solidFill>
                <a:srgbClr val="F2F8FB"/>
              </a:solidFill>
              <a:latin typeface="Calibri"/>
              <a:ea typeface="Calibri"/>
              <a:cs typeface="Calibri"/>
              <a:sym typeface="Calibri"/>
            </a:endParaRPr>
          </a:p>
        </p:txBody>
      </p:sp>
      <p:sp>
        <p:nvSpPr>
          <p:cNvPr id="47" name="Google Shape;47;p2"/>
          <p:cNvSpPr/>
          <p:nvPr/>
        </p:nvSpPr>
        <p:spPr>
          <a:xfrm>
            <a:off x="885825" y="1609125"/>
            <a:ext cx="8758200" cy="3860700"/>
          </a:xfrm>
          <a:prstGeom prst="rect">
            <a:avLst/>
          </a:prstGeom>
          <a:noFill/>
          <a:ln>
            <a:noFill/>
          </a:ln>
        </p:spPr>
        <p:txBody>
          <a:bodyPr anchorCtr="0" anchor="t" bIns="45700" lIns="91425" spcFirstLastPara="1" rIns="91425" wrap="square" tIns="45700">
            <a:noAutofit/>
          </a:bodyPr>
          <a:lstStyle/>
          <a:p>
            <a:pPr indent="0" lvl="0" marL="0" marR="38100" rtl="0" algn="l">
              <a:lnSpc>
                <a:spcPct val="128571"/>
              </a:lnSpc>
              <a:spcBef>
                <a:spcPts val="0"/>
              </a:spcBef>
              <a:spcAft>
                <a:spcPts val="0"/>
              </a:spcAft>
              <a:buClr>
                <a:schemeClr val="dk1"/>
              </a:buClr>
              <a:buSzPts val="1100"/>
              <a:buFont typeface="Arial"/>
              <a:buNone/>
            </a:pPr>
            <a:r>
              <a:rPr lang="en-US" sz="2800">
                <a:solidFill>
                  <a:srgbClr val="202124"/>
                </a:solidFill>
                <a:highlight>
                  <a:srgbClr val="F8F9FA"/>
                </a:highlight>
                <a:latin typeface="Nunito Sans"/>
                <a:ea typeface="Nunito Sans"/>
                <a:cs typeface="Nunito Sans"/>
                <a:sym typeface="Nunito Sans"/>
              </a:rPr>
              <a:t>Turn off your email and phone (no distractions)</a:t>
            </a:r>
            <a:endParaRPr sz="2800">
              <a:solidFill>
                <a:srgbClr val="202124"/>
              </a:solidFill>
              <a:highlight>
                <a:srgbClr val="F8F9FA"/>
              </a:highlight>
              <a:latin typeface="Nunito Sans"/>
              <a:ea typeface="Nunito Sans"/>
              <a:cs typeface="Nunito Sans"/>
              <a:sym typeface="Nunito Sans"/>
            </a:endParaRPr>
          </a:p>
          <a:p>
            <a:pPr indent="0" lvl="0" marL="0" marR="38100" rtl="0" algn="l">
              <a:lnSpc>
                <a:spcPct val="128571"/>
              </a:lnSpc>
              <a:spcBef>
                <a:spcPts val="0"/>
              </a:spcBef>
              <a:spcAft>
                <a:spcPts val="0"/>
              </a:spcAft>
              <a:buClr>
                <a:schemeClr val="dk1"/>
              </a:buClr>
              <a:buSzPts val="1100"/>
              <a:buFont typeface="Arial"/>
              <a:buNone/>
            </a:pPr>
            <a:r>
              <a:rPr lang="en-US" sz="2800">
                <a:solidFill>
                  <a:srgbClr val="202124"/>
                </a:solidFill>
                <a:highlight>
                  <a:srgbClr val="F8F9FA"/>
                </a:highlight>
                <a:latin typeface="Nunito Sans"/>
                <a:ea typeface="Nunito Sans"/>
                <a:cs typeface="Nunito Sans"/>
                <a:sym typeface="Nunito Sans"/>
              </a:rPr>
              <a:t>Turn on your microphone if you want to say something</a:t>
            </a:r>
            <a:endParaRPr sz="2800">
              <a:solidFill>
                <a:srgbClr val="202124"/>
              </a:solidFill>
              <a:highlight>
                <a:srgbClr val="F8F9FA"/>
              </a:highlight>
              <a:latin typeface="Nunito Sans"/>
              <a:ea typeface="Nunito Sans"/>
              <a:cs typeface="Nunito Sans"/>
              <a:sym typeface="Nunito Sans"/>
            </a:endParaRPr>
          </a:p>
          <a:p>
            <a:pPr indent="0" lvl="0" marL="0" marR="38100" rtl="0" algn="l">
              <a:lnSpc>
                <a:spcPct val="128571"/>
              </a:lnSpc>
              <a:spcBef>
                <a:spcPts val="0"/>
              </a:spcBef>
              <a:spcAft>
                <a:spcPts val="0"/>
              </a:spcAft>
              <a:buClr>
                <a:schemeClr val="dk1"/>
              </a:buClr>
              <a:buSzPts val="1100"/>
              <a:buFont typeface="Arial"/>
              <a:buNone/>
            </a:pPr>
            <a:r>
              <a:rPr lang="en-US" sz="2800">
                <a:solidFill>
                  <a:srgbClr val="202124"/>
                </a:solidFill>
                <a:highlight>
                  <a:srgbClr val="F8F9FA"/>
                </a:highlight>
                <a:latin typeface="Nunito Sans"/>
                <a:ea typeface="Nunito Sans"/>
                <a:cs typeface="Nunito Sans"/>
                <a:sym typeface="Nunito Sans"/>
              </a:rPr>
              <a:t>Send a chat if you want to ask something</a:t>
            </a:r>
            <a:endParaRPr sz="2800">
              <a:solidFill>
                <a:srgbClr val="202124"/>
              </a:solidFill>
              <a:highlight>
                <a:srgbClr val="F8F9FA"/>
              </a:highlight>
              <a:latin typeface="Nunito Sans"/>
              <a:ea typeface="Nunito Sans"/>
              <a:cs typeface="Nunito Sans"/>
              <a:sym typeface="Nunito Sans"/>
            </a:endParaRPr>
          </a:p>
          <a:p>
            <a:pPr indent="0" lvl="0" marL="0" marR="38100" rtl="0" algn="l">
              <a:lnSpc>
                <a:spcPct val="128571"/>
              </a:lnSpc>
              <a:spcBef>
                <a:spcPts val="0"/>
              </a:spcBef>
              <a:spcAft>
                <a:spcPts val="0"/>
              </a:spcAft>
              <a:buClr>
                <a:schemeClr val="dk1"/>
              </a:buClr>
              <a:buSzPts val="1100"/>
              <a:buFont typeface="Arial"/>
              <a:buNone/>
            </a:pPr>
            <a:r>
              <a:rPr lang="en-US" sz="2800">
                <a:solidFill>
                  <a:srgbClr val="202124"/>
                </a:solidFill>
                <a:highlight>
                  <a:srgbClr val="F8F9FA"/>
                </a:highlight>
                <a:latin typeface="Nunito Sans"/>
                <a:ea typeface="Nunito Sans"/>
                <a:cs typeface="Nunito Sans"/>
                <a:sym typeface="Nunito Sans"/>
              </a:rPr>
              <a:t>You will receive this presentation afterwards</a:t>
            </a:r>
            <a:endParaRPr sz="2800">
              <a:solidFill>
                <a:srgbClr val="202124"/>
              </a:solidFill>
              <a:highlight>
                <a:srgbClr val="F8F9FA"/>
              </a:highlight>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t/>
            </a:r>
            <a:endParaRPr sz="2800">
              <a:solidFill>
                <a:schemeClr val="dk1"/>
              </a:solidFill>
              <a:latin typeface="Nunito Sans"/>
              <a:ea typeface="Nunito Sans"/>
              <a:cs typeface="Nunito Sans"/>
              <a:sym typeface="Nunito Sans"/>
            </a:endParaRPr>
          </a:p>
        </p:txBody>
      </p:sp>
      <p:pic>
        <p:nvPicPr>
          <p:cNvPr id="48" name="Google Shape;48;p2"/>
          <p:cNvPicPr preferRelativeResize="0"/>
          <p:nvPr/>
        </p:nvPicPr>
        <p:blipFill rotWithShape="1">
          <a:blip r:embed="rId3">
            <a:alphaModFix/>
          </a:blip>
          <a:srcRect b="0" l="0" r="0" t="0"/>
          <a:stretch/>
        </p:blipFill>
        <p:spPr>
          <a:xfrm>
            <a:off x="509827" y="1735819"/>
            <a:ext cx="316964" cy="244927"/>
          </a:xfrm>
          <a:prstGeom prst="rect">
            <a:avLst/>
          </a:prstGeom>
          <a:noFill/>
          <a:ln>
            <a:noFill/>
          </a:ln>
        </p:spPr>
      </p:pic>
      <p:pic>
        <p:nvPicPr>
          <p:cNvPr id="49" name="Google Shape;49;p2"/>
          <p:cNvPicPr preferRelativeResize="0"/>
          <p:nvPr/>
        </p:nvPicPr>
        <p:blipFill rotWithShape="1">
          <a:blip r:embed="rId3">
            <a:alphaModFix/>
          </a:blip>
          <a:srcRect b="0" l="0" r="0" t="0"/>
          <a:stretch/>
        </p:blipFill>
        <p:spPr>
          <a:xfrm>
            <a:off x="509827" y="2267362"/>
            <a:ext cx="316964" cy="244927"/>
          </a:xfrm>
          <a:prstGeom prst="rect">
            <a:avLst/>
          </a:prstGeom>
          <a:noFill/>
          <a:ln>
            <a:noFill/>
          </a:ln>
        </p:spPr>
      </p:pic>
      <p:pic>
        <p:nvPicPr>
          <p:cNvPr id="50" name="Google Shape;50;p2"/>
          <p:cNvPicPr preferRelativeResize="0"/>
          <p:nvPr/>
        </p:nvPicPr>
        <p:blipFill rotWithShape="1">
          <a:blip r:embed="rId3">
            <a:alphaModFix/>
          </a:blip>
          <a:srcRect b="0" l="0" r="0" t="0"/>
          <a:stretch/>
        </p:blipFill>
        <p:spPr>
          <a:xfrm>
            <a:off x="509824" y="3417012"/>
            <a:ext cx="316964" cy="244927"/>
          </a:xfrm>
          <a:prstGeom prst="rect">
            <a:avLst/>
          </a:prstGeom>
          <a:noFill/>
          <a:ln>
            <a:noFill/>
          </a:ln>
        </p:spPr>
      </p:pic>
      <p:pic>
        <p:nvPicPr>
          <p:cNvPr id="51" name="Google Shape;51;p2"/>
          <p:cNvPicPr preferRelativeResize="0"/>
          <p:nvPr/>
        </p:nvPicPr>
        <p:blipFill rotWithShape="1">
          <a:blip r:embed="rId3">
            <a:alphaModFix/>
          </a:blip>
          <a:srcRect b="0" l="0" r="0" t="0"/>
          <a:stretch/>
        </p:blipFill>
        <p:spPr>
          <a:xfrm>
            <a:off x="509824" y="3939616"/>
            <a:ext cx="316964" cy="244927"/>
          </a:xfrm>
          <a:prstGeom prst="rect">
            <a:avLst/>
          </a:prstGeom>
          <a:noFill/>
          <a:ln>
            <a:noFill/>
          </a:ln>
        </p:spPr>
      </p:pic>
      <p:pic>
        <p:nvPicPr>
          <p:cNvPr id="52" name="Google Shape;52;p2"/>
          <p:cNvPicPr preferRelativeResize="0"/>
          <p:nvPr/>
        </p:nvPicPr>
        <p:blipFill rotWithShape="1">
          <a:blip r:embed="rId4">
            <a:alphaModFix/>
          </a:blip>
          <a:srcRect b="0" l="0" r="0" t="0"/>
          <a:stretch/>
        </p:blipFill>
        <p:spPr>
          <a:xfrm>
            <a:off x="9880062" y="2683688"/>
            <a:ext cx="1481328" cy="118872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 name="Shape 56"/>
        <p:cNvGrpSpPr/>
        <p:nvPr/>
      </p:nvGrpSpPr>
      <p:grpSpPr>
        <a:xfrm>
          <a:off x="0" y="0"/>
          <a:ext cx="0" cy="0"/>
          <a:chOff x="0" y="0"/>
          <a:chExt cx="0" cy="0"/>
        </a:xfrm>
      </p:grpSpPr>
      <p:sp>
        <p:nvSpPr>
          <p:cNvPr id="57" name="Google Shape;57;p6"/>
          <p:cNvSpPr/>
          <p:nvPr/>
        </p:nvSpPr>
        <p:spPr>
          <a:xfrm>
            <a:off x="373110" y="1215456"/>
            <a:ext cx="8860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2F8FB"/>
                </a:solidFill>
                <a:latin typeface="Calibri"/>
                <a:ea typeface="Calibri"/>
                <a:cs typeface="Calibri"/>
                <a:sym typeface="Calibri"/>
              </a:rPr>
              <a:t>     </a:t>
            </a:r>
            <a:endParaRPr b="0" i="0" sz="2400" u="none" cap="none" strike="noStrike">
              <a:solidFill>
                <a:srgbClr val="F2F8FB"/>
              </a:solidFill>
              <a:latin typeface="Calibri"/>
              <a:ea typeface="Calibri"/>
              <a:cs typeface="Calibri"/>
              <a:sym typeface="Calibri"/>
            </a:endParaRPr>
          </a:p>
        </p:txBody>
      </p:sp>
      <p:sp>
        <p:nvSpPr>
          <p:cNvPr id="58" name="Google Shape;58;p6"/>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b="0" i="0" lang="en-US" sz="4400" u="none" cap="none" strike="noStrike">
                <a:solidFill>
                  <a:srgbClr val="203F7B"/>
                </a:solidFill>
                <a:latin typeface="Nunito Sans"/>
                <a:ea typeface="Nunito Sans"/>
                <a:cs typeface="Nunito Sans"/>
                <a:sym typeface="Nunito Sans"/>
              </a:rPr>
              <a:t>Program</a:t>
            </a:r>
            <a:endParaRPr b="0" i="0" sz="4400" u="none" cap="none" strike="noStrike">
              <a:solidFill>
                <a:srgbClr val="203F7B"/>
              </a:solidFill>
              <a:latin typeface="Calibri"/>
              <a:ea typeface="Calibri"/>
              <a:cs typeface="Calibri"/>
              <a:sym typeface="Calibri"/>
            </a:endParaRPr>
          </a:p>
        </p:txBody>
      </p:sp>
      <p:sp>
        <p:nvSpPr>
          <p:cNvPr id="59" name="Google Shape;59;p6"/>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60" name="Google Shape;60;p6"/>
          <p:cNvSpPr/>
          <p:nvPr/>
        </p:nvSpPr>
        <p:spPr>
          <a:xfrm>
            <a:off x="1282407" y="1689161"/>
            <a:ext cx="7041900" cy="38607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Imaging</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chemeClr val="dk1"/>
                </a:solidFill>
                <a:latin typeface="Nunito Sans"/>
                <a:ea typeface="Nunito Sans"/>
                <a:cs typeface="Nunito Sans"/>
                <a:sym typeface="Nunito Sans"/>
              </a:rPr>
              <a:t>Dialog: </a:t>
            </a:r>
            <a:r>
              <a:rPr lang="en-US" sz="2800">
                <a:solidFill>
                  <a:schemeClr val="dk1"/>
                </a:solidFill>
                <a:latin typeface="Nunito Sans"/>
                <a:ea typeface="Nunito Sans"/>
                <a:cs typeface="Nunito Sans"/>
                <a:sym typeface="Nunito Sans"/>
              </a:rPr>
              <a:t>Writing a self-evaluation</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chemeClr val="dk1"/>
                </a:solidFill>
                <a:latin typeface="Nunito Sans"/>
                <a:ea typeface="Nunito Sans"/>
                <a:cs typeface="Nunito Sans"/>
                <a:sym typeface="Nunito Sans"/>
              </a:rPr>
              <a:t>Dialog: </a:t>
            </a:r>
            <a:r>
              <a:rPr lang="en-US" sz="2800">
                <a:solidFill>
                  <a:schemeClr val="dk1"/>
                </a:solidFill>
                <a:latin typeface="Nunito Sans"/>
                <a:ea typeface="Nunito Sans"/>
                <a:cs typeface="Nunito Sans"/>
                <a:sym typeface="Nunito Sans"/>
              </a:rPr>
              <a:t>Writing an evaluation</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Conducting evaluation interviews</a:t>
            </a:r>
            <a:endParaRPr b="0" i="0" sz="2800" u="none" cap="none" strike="noStrike">
              <a:solidFill>
                <a:schemeClr val="dk1"/>
              </a:solidFill>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Plan of action</a:t>
            </a:r>
            <a:endParaRPr b="0" i="0" sz="1400" u="none" cap="none" strike="noStrike">
              <a:solidFill>
                <a:schemeClr val="dk1"/>
              </a:solidFill>
              <a:latin typeface="Arial"/>
              <a:ea typeface="Arial"/>
              <a:cs typeface="Arial"/>
              <a:sym typeface="Arial"/>
            </a:endParaRPr>
          </a:p>
        </p:txBody>
      </p:sp>
      <p:pic>
        <p:nvPicPr>
          <p:cNvPr id="61" name="Google Shape;61;p6"/>
          <p:cNvPicPr preferRelativeResize="0"/>
          <p:nvPr/>
        </p:nvPicPr>
        <p:blipFill rotWithShape="1">
          <a:blip r:embed="rId3">
            <a:alphaModFix/>
          </a:blip>
          <a:srcRect b="0" l="0" r="0" t="0"/>
          <a:stretch/>
        </p:blipFill>
        <p:spPr>
          <a:xfrm>
            <a:off x="826802" y="1935078"/>
            <a:ext cx="316964" cy="244927"/>
          </a:xfrm>
          <a:prstGeom prst="rect">
            <a:avLst/>
          </a:prstGeom>
          <a:noFill/>
          <a:ln>
            <a:noFill/>
          </a:ln>
        </p:spPr>
      </p:pic>
      <p:pic>
        <p:nvPicPr>
          <p:cNvPr id="62" name="Google Shape;62;p6"/>
          <p:cNvPicPr preferRelativeResize="0"/>
          <p:nvPr/>
        </p:nvPicPr>
        <p:blipFill rotWithShape="1">
          <a:blip r:embed="rId3">
            <a:alphaModFix/>
          </a:blip>
          <a:srcRect b="0" l="0" r="0" t="0"/>
          <a:stretch/>
        </p:blipFill>
        <p:spPr>
          <a:xfrm>
            <a:off x="818481" y="2589696"/>
            <a:ext cx="316964" cy="244927"/>
          </a:xfrm>
          <a:prstGeom prst="rect">
            <a:avLst/>
          </a:prstGeom>
          <a:noFill/>
          <a:ln>
            <a:noFill/>
          </a:ln>
        </p:spPr>
      </p:pic>
      <p:sp>
        <p:nvSpPr>
          <p:cNvPr id="63" name="Google Shape;63;p6"/>
          <p:cNvSpPr/>
          <p:nvPr/>
        </p:nvSpPr>
        <p:spPr>
          <a:xfrm>
            <a:off x="9427464" y="1215456"/>
            <a:ext cx="2386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pic>
        <p:nvPicPr>
          <p:cNvPr id="64" name="Google Shape;64;p6"/>
          <p:cNvPicPr preferRelativeResize="0"/>
          <p:nvPr/>
        </p:nvPicPr>
        <p:blipFill rotWithShape="1">
          <a:blip r:embed="rId3">
            <a:alphaModFix/>
          </a:blip>
          <a:srcRect b="0" l="0" r="0" t="0"/>
          <a:stretch/>
        </p:blipFill>
        <p:spPr>
          <a:xfrm>
            <a:off x="818481" y="3244314"/>
            <a:ext cx="316964" cy="244927"/>
          </a:xfrm>
          <a:prstGeom prst="rect">
            <a:avLst/>
          </a:prstGeom>
          <a:noFill/>
          <a:ln>
            <a:noFill/>
          </a:ln>
        </p:spPr>
      </p:pic>
      <p:pic>
        <p:nvPicPr>
          <p:cNvPr id="65" name="Google Shape;65;p6"/>
          <p:cNvPicPr preferRelativeResize="0"/>
          <p:nvPr/>
        </p:nvPicPr>
        <p:blipFill rotWithShape="1">
          <a:blip r:embed="rId3">
            <a:alphaModFix/>
          </a:blip>
          <a:srcRect b="0" l="0" r="0" t="0"/>
          <a:stretch/>
        </p:blipFill>
        <p:spPr>
          <a:xfrm>
            <a:off x="826802" y="3875505"/>
            <a:ext cx="316964" cy="244927"/>
          </a:xfrm>
          <a:prstGeom prst="rect">
            <a:avLst/>
          </a:prstGeom>
          <a:noFill/>
          <a:ln>
            <a:noFill/>
          </a:ln>
        </p:spPr>
      </p:pic>
      <p:pic>
        <p:nvPicPr>
          <p:cNvPr id="66" name="Google Shape;66;p6"/>
          <p:cNvPicPr preferRelativeResize="0"/>
          <p:nvPr/>
        </p:nvPicPr>
        <p:blipFill rotWithShape="1">
          <a:blip r:embed="rId3">
            <a:alphaModFix/>
          </a:blip>
          <a:srcRect b="0" l="0" r="0" t="0"/>
          <a:stretch/>
        </p:blipFill>
        <p:spPr>
          <a:xfrm>
            <a:off x="826802" y="4506696"/>
            <a:ext cx="316964" cy="244927"/>
          </a:xfrm>
          <a:prstGeom prst="rect">
            <a:avLst/>
          </a:prstGeom>
          <a:noFill/>
          <a:ln>
            <a:noFill/>
          </a:ln>
        </p:spPr>
      </p:pic>
      <p:pic>
        <p:nvPicPr>
          <p:cNvPr id="67" name="Google Shape;67;p6"/>
          <p:cNvPicPr preferRelativeResize="0"/>
          <p:nvPr/>
        </p:nvPicPr>
        <p:blipFill rotWithShape="1">
          <a:blip r:embed="rId4">
            <a:alphaModFix/>
          </a:blip>
          <a:srcRect b="0" l="0" r="0" t="0"/>
          <a:stretch/>
        </p:blipFill>
        <p:spPr>
          <a:xfrm>
            <a:off x="9797774" y="2606038"/>
            <a:ext cx="1645920" cy="16459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1" name="Shape 71"/>
        <p:cNvGrpSpPr/>
        <p:nvPr/>
      </p:nvGrpSpPr>
      <p:grpSpPr>
        <a:xfrm>
          <a:off x="0" y="0"/>
          <a:ext cx="0" cy="0"/>
          <a:chOff x="0" y="0"/>
          <a:chExt cx="0" cy="0"/>
        </a:xfrm>
      </p:grpSpPr>
      <p:sp>
        <p:nvSpPr>
          <p:cNvPr id="72" name="Google Shape;72;p7"/>
          <p:cNvSpPr/>
          <p:nvPr/>
        </p:nvSpPr>
        <p:spPr>
          <a:xfrm>
            <a:off x="468143" y="1215456"/>
            <a:ext cx="11334408"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73" name="Google Shape;73;p7"/>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chemeClr val="dk1"/>
                </a:solidFill>
                <a:latin typeface="Nunito Sans"/>
                <a:ea typeface="Nunito Sans"/>
                <a:cs typeface="Nunito Sans"/>
                <a:sym typeface="Nunito Sans"/>
              </a:rPr>
              <a:t>2 minut</a:t>
            </a:r>
            <a:r>
              <a:rPr lang="en-US" sz="2800">
                <a:solidFill>
                  <a:schemeClr val="dk1"/>
                </a:solidFill>
                <a:latin typeface="Nunito Sans"/>
                <a:ea typeface="Nunito Sans"/>
                <a:cs typeface="Nunito Sans"/>
                <a:sym typeface="Nunito Sans"/>
              </a:rPr>
              <a:t>es</a:t>
            </a:r>
            <a:r>
              <a:rPr b="0" i="0" lang="en-US" sz="2800" u="none" cap="none" strike="noStrike">
                <a:solidFill>
                  <a:schemeClr val="dk1"/>
                </a:solidFill>
                <a:latin typeface="Nunito Sans"/>
                <a:ea typeface="Nunito Sans"/>
                <a:cs typeface="Nunito Sans"/>
                <a:sym typeface="Nunito Sans"/>
              </a:rPr>
              <a:t> (individu</a:t>
            </a:r>
            <a:r>
              <a:rPr lang="en-US" sz="2800">
                <a:solidFill>
                  <a:schemeClr val="dk1"/>
                </a:solidFill>
                <a:latin typeface="Nunito Sans"/>
                <a:ea typeface="Nunito Sans"/>
                <a:cs typeface="Nunito Sans"/>
                <a:sym typeface="Nunito Sans"/>
              </a:rPr>
              <a:t>a</a:t>
            </a:r>
            <a:r>
              <a:rPr b="0" i="0" lang="en-US" sz="2800" u="none" cap="none" strike="noStrike">
                <a:solidFill>
                  <a:schemeClr val="dk1"/>
                </a:solidFill>
                <a:latin typeface="Nunito Sans"/>
                <a:ea typeface="Nunito Sans"/>
                <a:cs typeface="Nunito Sans"/>
                <a:sym typeface="Nunito Sans"/>
              </a:rPr>
              <a:t>l) – 8 minut</a:t>
            </a:r>
            <a:r>
              <a:rPr lang="en-US" sz="2800">
                <a:solidFill>
                  <a:schemeClr val="dk1"/>
                </a:solidFill>
                <a:latin typeface="Nunito Sans"/>
                <a:ea typeface="Nunito Sans"/>
                <a:cs typeface="Nunito Sans"/>
                <a:sym typeface="Nunito Sans"/>
              </a:rPr>
              <a:t>es</a:t>
            </a:r>
            <a:r>
              <a:rPr b="0" i="0" lang="en-US" sz="2800" u="none" cap="none" strike="noStrike">
                <a:solidFill>
                  <a:schemeClr val="dk1"/>
                </a:solidFill>
                <a:latin typeface="Nunito Sans"/>
                <a:ea typeface="Nunito Sans"/>
                <a:cs typeface="Nunito Sans"/>
                <a:sym typeface="Nunito Sans"/>
              </a:rPr>
              <a:t> (plenary)</a:t>
            </a:r>
            <a:endParaRPr b="0" i="0" sz="2800" u="none" cap="none" strike="noStrike">
              <a:solidFill>
                <a:schemeClr val="dk1"/>
              </a:solidFill>
              <a:latin typeface="Nunito Sans"/>
              <a:ea typeface="Nunito Sans"/>
              <a:cs typeface="Nunito Sans"/>
              <a:sym typeface="Nunito Sans"/>
            </a:endParaRPr>
          </a:p>
        </p:txBody>
      </p:sp>
      <p:sp>
        <p:nvSpPr>
          <p:cNvPr id="74" name="Google Shape;74;p7"/>
          <p:cNvSpPr/>
          <p:nvPr/>
        </p:nvSpPr>
        <p:spPr>
          <a:xfrm>
            <a:off x="468143" y="2976518"/>
            <a:ext cx="11334408"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pic>
        <p:nvPicPr>
          <p:cNvPr id="75" name="Google Shape;75;p7"/>
          <p:cNvPicPr preferRelativeResize="0"/>
          <p:nvPr/>
        </p:nvPicPr>
        <p:blipFill rotWithShape="1">
          <a:blip r:embed="rId3">
            <a:alphaModFix/>
          </a:blip>
          <a:srcRect b="0" l="0" r="0" t="0"/>
          <a:stretch/>
        </p:blipFill>
        <p:spPr>
          <a:xfrm>
            <a:off x="735499" y="3508042"/>
            <a:ext cx="447277" cy="447277"/>
          </a:xfrm>
          <a:prstGeom prst="rect">
            <a:avLst/>
          </a:prstGeom>
          <a:noFill/>
          <a:ln>
            <a:noFill/>
          </a:ln>
        </p:spPr>
      </p:pic>
      <p:pic>
        <p:nvPicPr>
          <p:cNvPr id="76" name="Google Shape;76;p7"/>
          <p:cNvPicPr preferRelativeResize="0"/>
          <p:nvPr/>
        </p:nvPicPr>
        <p:blipFill rotWithShape="1">
          <a:blip r:embed="rId3">
            <a:alphaModFix/>
          </a:blip>
          <a:srcRect b="0" l="0" r="0" t="0"/>
          <a:stretch/>
        </p:blipFill>
        <p:spPr>
          <a:xfrm>
            <a:off x="735500" y="4149147"/>
            <a:ext cx="447277" cy="447277"/>
          </a:xfrm>
          <a:prstGeom prst="rect">
            <a:avLst/>
          </a:prstGeom>
          <a:noFill/>
          <a:ln>
            <a:noFill/>
          </a:ln>
        </p:spPr>
      </p:pic>
      <p:sp>
        <p:nvSpPr>
          <p:cNvPr id="77" name="Google Shape;77;p7"/>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78" name="Google Shape;78;p7"/>
          <p:cNvSpPr/>
          <p:nvPr/>
        </p:nvSpPr>
        <p:spPr>
          <a:xfrm>
            <a:off x="1267675" y="3346560"/>
            <a:ext cx="10569000" cy="23775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What do you want to learn?</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What are you bringing?</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What do you expect from others?</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t/>
            </a:r>
            <a:endParaRPr b="0" i="0" sz="2800" u="none" cap="none" strike="noStrike">
              <a:solidFill>
                <a:schemeClr val="dk1"/>
              </a:solidFill>
              <a:latin typeface="Nunito Sans"/>
              <a:ea typeface="Nunito Sans"/>
              <a:cs typeface="Nunito Sans"/>
              <a:sym typeface="Nunito Sans"/>
            </a:endParaRPr>
          </a:p>
        </p:txBody>
      </p:sp>
      <p:sp>
        <p:nvSpPr>
          <p:cNvPr id="79" name="Google Shape;79;p7"/>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Expectations</a:t>
            </a:r>
            <a:endParaRPr b="0" i="0" u="none" cap="none" strike="noStrike">
              <a:solidFill>
                <a:srgbClr val="203F7B"/>
              </a:solidFill>
            </a:endParaRPr>
          </a:p>
        </p:txBody>
      </p:sp>
      <p:pic>
        <p:nvPicPr>
          <p:cNvPr id="80" name="Google Shape;80;p7"/>
          <p:cNvPicPr preferRelativeResize="0"/>
          <p:nvPr/>
        </p:nvPicPr>
        <p:blipFill rotWithShape="1">
          <a:blip r:embed="rId3">
            <a:alphaModFix/>
          </a:blip>
          <a:srcRect b="0" l="0" r="0" t="0"/>
          <a:stretch/>
        </p:blipFill>
        <p:spPr>
          <a:xfrm>
            <a:off x="735498" y="4790252"/>
            <a:ext cx="447277" cy="447277"/>
          </a:xfrm>
          <a:prstGeom prst="rect">
            <a:avLst/>
          </a:prstGeom>
          <a:noFill/>
          <a:ln>
            <a:noFill/>
          </a:ln>
        </p:spPr>
      </p:pic>
      <p:pic>
        <p:nvPicPr>
          <p:cNvPr id="81" name="Google Shape;81;p7"/>
          <p:cNvPicPr preferRelativeResize="0"/>
          <p:nvPr/>
        </p:nvPicPr>
        <p:blipFill rotWithShape="1">
          <a:blip r:embed="rId4">
            <a:alphaModFix/>
          </a:blip>
          <a:srcRect b="0" l="0" r="0" t="0"/>
          <a:stretch/>
        </p:blipFill>
        <p:spPr>
          <a:xfrm>
            <a:off x="735500" y="1578125"/>
            <a:ext cx="585216" cy="56692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67"/>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88" name="Google Shape;88;p67"/>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89" name="Google Shape;89;p67"/>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US" sz="4200" u="none" cap="none" strike="noStrike">
                <a:solidFill>
                  <a:schemeClr val="lt1"/>
                </a:solidFill>
                <a:latin typeface="Nunito Sans"/>
                <a:ea typeface="Nunito Sans"/>
                <a:cs typeface="Nunito Sans"/>
                <a:sym typeface="Nunito Sans"/>
              </a:rPr>
              <a:t>HR-cycl</a:t>
            </a:r>
            <a:r>
              <a:rPr b="1" lang="en-US" sz="4200">
                <a:solidFill>
                  <a:schemeClr val="lt1"/>
                </a:solidFill>
                <a:latin typeface="Nunito Sans"/>
                <a:ea typeface="Nunito Sans"/>
                <a:cs typeface="Nunito Sans"/>
                <a:sym typeface="Nunito Sans"/>
              </a:rPr>
              <a:t>e</a:t>
            </a:r>
            <a:r>
              <a:rPr b="1" i="0" lang="en-US" sz="4200" u="none" cap="none" strike="noStrike">
                <a:solidFill>
                  <a:schemeClr val="lt1"/>
                </a:solidFill>
                <a:latin typeface="Nunito Sans"/>
                <a:ea typeface="Nunito Sans"/>
                <a:cs typeface="Nunito Sans"/>
                <a:sym typeface="Nunito Sans"/>
              </a:rPr>
              <a:t> (</a:t>
            </a:r>
            <a:r>
              <a:rPr b="1" lang="en-US" sz="4200">
                <a:solidFill>
                  <a:schemeClr val="lt1"/>
                </a:solidFill>
                <a:latin typeface="Nunito Sans"/>
                <a:ea typeface="Nunito Sans"/>
                <a:cs typeface="Nunito Sans"/>
                <a:sym typeface="Nunito Sans"/>
              </a:rPr>
              <a:t>Fresh up</a:t>
            </a:r>
            <a:r>
              <a:rPr b="1" i="0" lang="en-US" sz="4200" u="none" cap="none" strike="noStrike">
                <a:solidFill>
                  <a:schemeClr val="lt1"/>
                </a:solidFill>
                <a:latin typeface="Nunito Sans"/>
                <a:ea typeface="Nunito Sans"/>
                <a:cs typeface="Nunito Sans"/>
                <a:sym typeface="Nunito Sans"/>
              </a:rPr>
              <a:t>)</a:t>
            </a:r>
            <a:endParaRPr b="0" i="0" sz="4200" u="none" cap="none" strike="noStrike">
              <a:solidFill>
                <a:schemeClr val="dk1"/>
              </a:solidFill>
              <a:latin typeface="Nunito Sans"/>
              <a:ea typeface="Nunito Sans"/>
              <a:cs typeface="Nunito Sans"/>
              <a:sym typeface="Nunito Sans"/>
            </a:endParaRPr>
          </a:p>
        </p:txBody>
      </p:sp>
      <p:pic>
        <p:nvPicPr>
          <p:cNvPr id="90" name="Google Shape;90;p67"/>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72"/>
          <p:cNvSpPr/>
          <p:nvPr/>
        </p:nvSpPr>
        <p:spPr>
          <a:xfrm>
            <a:off x="9427464" y="1215456"/>
            <a:ext cx="2386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sp>
        <p:nvSpPr>
          <p:cNvPr id="96" name="Google Shape;96;p72"/>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lang="en-US" sz="4400">
                <a:solidFill>
                  <a:srgbClr val="203F7B"/>
                </a:solidFill>
                <a:latin typeface="Nunito Sans"/>
                <a:ea typeface="Nunito Sans"/>
                <a:cs typeface="Nunito Sans"/>
                <a:sym typeface="Nunito Sans"/>
              </a:rPr>
              <a:t>Goal</a:t>
            </a:r>
            <a:r>
              <a:rPr b="0" i="0" lang="en-US" sz="4400" u="none" cap="none" strike="noStrike">
                <a:solidFill>
                  <a:srgbClr val="203F7B"/>
                </a:solidFill>
                <a:latin typeface="Nunito Sans"/>
                <a:ea typeface="Nunito Sans"/>
                <a:cs typeface="Nunito Sans"/>
                <a:sym typeface="Nunito Sans"/>
              </a:rPr>
              <a:t> HR-cycl</a:t>
            </a:r>
            <a:r>
              <a:rPr lang="en-US" sz="4400">
                <a:solidFill>
                  <a:srgbClr val="203F7B"/>
                </a:solidFill>
                <a:latin typeface="Nunito Sans"/>
                <a:ea typeface="Nunito Sans"/>
                <a:cs typeface="Nunito Sans"/>
                <a:sym typeface="Nunito Sans"/>
              </a:rPr>
              <a:t>e</a:t>
            </a:r>
            <a:endParaRPr b="0" i="0" sz="4400" u="none" cap="none" strike="noStrike">
              <a:solidFill>
                <a:srgbClr val="203F7B"/>
              </a:solidFill>
              <a:latin typeface="Calibri"/>
              <a:ea typeface="Calibri"/>
              <a:cs typeface="Calibri"/>
              <a:sym typeface="Calibri"/>
            </a:endParaRPr>
          </a:p>
        </p:txBody>
      </p:sp>
      <p:sp>
        <p:nvSpPr>
          <p:cNvPr id="97" name="Google Shape;97;p72"/>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98" name="Google Shape;98;p72"/>
          <p:cNvSpPr/>
          <p:nvPr/>
        </p:nvSpPr>
        <p:spPr>
          <a:xfrm>
            <a:off x="373110" y="1215455"/>
            <a:ext cx="8860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pic>
        <p:nvPicPr>
          <p:cNvPr id="99" name="Google Shape;99;p72"/>
          <p:cNvPicPr preferRelativeResize="0"/>
          <p:nvPr/>
        </p:nvPicPr>
        <p:blipFill rotWithShape="1">
          <a:blip r:embed="rId3">
            <a:alphaModFix/>
          </a:blip>
          <a:srcRect b="0" l="0" r="0" t="0"/>
          <a:stretch/>
        </p:blipFill>
        <p:spPr>
          <a:xfrm>
            <a:off x="826802" y="1915829"/>
            <a:ext cx="316964" cy="244927"/>
          </a:xfrm>
          <a:prstGeom prst="rect">
            <a:avLst/>
          </a:prstGeom>
          <a:noFill/>
          <a:ln>
            <a:noFill/>
          </a:ln>
        </p:spPr>
      </p:pic>
      <p:pic>
        <p:nvPicPr>
          <p:cNvPr id="100" name="Google Shape;100;p72"/>
          <p:cNvPicPr preferRelativeResize="0"/>
          <p:nvPr/>
        </p:nvPicPr>
        <p:blipFill rotWithShape="1">
          <a:blip r:embed="rId3">
            <a:alphaModFix/>
          </a:blip>
          <a:srcRect b="0" l="0" r="0" t="0"/>
          <a:stretch/>
        </p:blipFill>
        <p:spPr>
          <a:xfrm>
            <a:off x="826802" y="4459031"/>
            <a:ext cx="316964" cy="244927"/>
          </a:xfrm>
          <a:prstGeom prst="rect">
            <a:avLst/>
          </a:prstGeom>
          <a:noFill/>
          <a:ln>
            <a:noFill/>
          </a:ln>
        </p:spPr>
      </p:pic>
      <p:pic>
        <p:nvPicPr>
          <p:cNvPr id="101" name="Google Shape;101;p72"/>
          <p:cNvPicPr preferRelativeResize="0"/>
          <p:nvPr/>
        </p:nvPicPr>
        <p:blipFill rotWithShape="1">
          <a:blip r:embed="rId3">
            <a:alphaModFix/>
          </a:blip>
          <a:srcRect b="0" l="0" r="0" t="0"/>
          <a:stretch/>
        </p:blipFill>
        <p:spPr>
          <a:xfrm>
            <a:off x="826802" y="3187430"/>
            <a:ext cx="316964" cy="244927"/>
          </a:xfrm>
          <a:prstGeom prst="rect">
            <a:avLst/>
          </a:prstGeom>
          <a:noFill/>
          <a:ln>
            <a:noFill/>
          </a:ln>
        </p:spPr>
      </p:pic>
      <p:pic>
        <p:nvPicPr>
          <p:cNvPr id="102" name="Google Shape;102;p72"/>
          <p:cNvPicPr preferRelativeResize="0"/>
          <p:nvPr/>
        </p:nvPicPr>
        <p:blipFill rotWithShape="1">
          <a:blip r:embed="rId4">
            <a:alphaModFix/>
          </a:blip>
          <a:srcRect b="0" l="0" r="0" t="0"/>
          <a:stretch/>
        </p:blipFill>
        <p:spPr>
          <a:xfrm>
            <a:off x="9676757" y="2510012"/>
            <a:ext cx="1887920" cy="1599751"/>
          </a:xfrm>
          <a:prstGeom prst="rect">
            <a:avLst/>
          </a:prstGeom>
          <a:noFill/>
          <a:ln>
            <a:noFill/>
          </a:ln>
        </p:spPr>
      </p:pic>
      <p:sp>
        <p:nvSpPr>
          <p:cNvPr id="103" name="Google Shape;103;p72"/>
          <p:cNvSpPr/>
          <p:nvPr/>
        </p:nvSpPr>
        <p:spPr>
          <a:xfrm>
            <a:off x="1462396" y="1798747"/>
            <a:ext cx="6374285" cy="473282"/>
          </a:xfrm>
          <a:prstGeom prst="rect">
            <a:avLst/>
          </a:prstGeom>
          <a:noFill/>
          <a:ln>
            <a:noFill/>
          </a:ln>
        </p:spPr>
        <p:txBody>
          <a:bodyPr anchorCtr="0" anchor="t" bIns="60925" lIns="121850" spcFirstLastPara="1" rIns="121850" wrap="square" tIns="60925">
            <a:noAutofit/>
          </a:bodyPr>
          <a:lstStyle/>
          <a:p>
            <a:pPr indent="0" lvl="0" marL="0" marR="38100" rtl="0" algn="l">
              <a:lnSpc>
                <a:spcPct val="128571"/>
              </a:lnSpc>
              <a:spcBef>
                <a:spcPts val="0"/>
              </a:spcBef>
              <a:spcAft>
                <a:spcPts val="0"/>
              </a:spcAft>
              <a:buClr>
                <a:schemeClr val="dk1"/>
              </a:buClr>
              <a:buSzPts val="1100"/>
              <a:buFont typeface="Arial"/>
              <a:buNone/>
            </a:pPr>
            <a:r>
              <a:rPr b="1" lang="en-US" sz="2100">
                <a:solidFill>
                  <a:srgbClr val="202124"/>
                </a:solidFill>
                <a:highlight>
                  <a:srgbClr val="F8F9FA"/>
                </a:highlight>
                <a:latin typeface="Nunito Sans"/>
                <a:ea typeface="Nunito Sans"/>
                <a:cs typeface="Nunito Sans"/>
                <a:sym typeface="Nunito Sans"/>
              </a:rPr>
              <a:t>Stimulating personal development</a:t>
            </a:r>
            <a:endParaRPr b="1" sz="2100">
              <a:solidFill>
                <a:srgbClr val="202124"/>
              </a:solidFill>
              <a:highlight>
                <a:srgbClr val="F8F9FA"/>
              </a:highlight>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100"/>
              <a:buFont typeface="Arial"/>
              <a:buNone/>
            </a:pPr>
            <a:r>
              <a:t/>
            </a:r>
            <a:endParaRPr b="1" sz="2100">
              <a:solidFill>
                <a:schemeClr val="dk1"/>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dk1"/>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dk1"/>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dk1"/>
              </a:solidFill>
              <a:latin typeface="Nunito Sans"/>
              <a:ea typeface="Nunito Sans"/>
              <a:cs typeface="Nunito Sans"/>
              <a:sym typeface="Nunito Sans"/>
            </a:endParaRPr>
          </a:p>
        </p:txBody>
      </p:sp>
      <p:sp>
        <p:nvSpPr>
          <p:cNvPr id="104" name="Google Shape;104;p72"/>
          <p:cNvSpPr/>
          <p:nvPr/>
        </p:nvSpPr>
        <p:spPr>
          <a:xfrm>
            <a:off x="1462397" y="3135683"/>
            <a:ext cx="6573492" cy="473282"/>
          </a:xfrm>
          <a:prstGeom prst="rect">
            <a:avLst/>
          </a:prstGeom>
          <a:noFill/>
          <a:ln>
            <a:noFill/>
          </a:ln>
        </p:spPr>
        <p:txBody>
          <a:bodyPr anchorCtr="0" anchor="t" bIns="60925" lIns="121850" spcFirstLastPara="1" rIns="121850" wrap="square" tIns="60925">
            <a:noAutofit/>
          </a:bodyPr>
          <a:lstStyle/>
          <a:p>
            <a:pPr indent="0" lvl="0" marL="0" marR="38100" rtl="0" algn="l">
              <a:lnSpc>
                <a:spcPct val="128571"/>
              </a:lnSpc>
              <a:spcBef>
                <a:spcPts val="0"/>
              </a:spcBef>
              <a:spcAft>
                <a:spcPts val="0"/>
              </a:spcAft>
              <a:buClr>
                <a:schemeClr val="dk1"/>
              </a:buClr>
              <a:buSzPts val="1100"/>
              <a:buFont typeface="Arial"/>
              <a:buNone/>
            </a:pPr>
            <a:r>
              <a:rPr b="1" lang="en-US" sz="2100">
                <a:solidFill>
                  <a:srgbClr val="202124"/>
                </a:solidFill>
                <a:highlight>
                  <a:srgbClr val="F8F9FA"/>
                </a:highlight>
                <a:latin typeface="Nunito Sans"/>
                <a:ea typeface="Nunito Sans"/>
                <a:cs typeface="Nunito Sans"/>
                <a:sym typeface="Nunito Sans"/>
              </a:rPr>
              <a:t>Let people do what they are good at</a:t>
            </a:r>
            <a:endParaRPr b="1" sz="2100">
              <a:solidFill>
                <a:srgbClr val="202124"/>
              </a:solidFill>
              <a:highlight>
                <a:srgbClr val="F8F9FA"/>
              </a:highlight>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100"/>
              <a:buFont typeface="Arial"/>
              <a:buNone/>
            </a:pPr>
            <a:r>
              <a:t/>
            </a:r>
            <a:endParaRPr b="1" sz="2100">
              <a:solidFill>
                <a:schemeClr val="dk1"/>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Nunito Sans"/>
              <a:ea typeface="Nunito Sans"/>
              <a:cs typeface="Nunito Sans"/>
              <a:sym typeface="Nunito Sans"/>
            </a:endParaRPr>
          </a:p>
        </p:txBody>
      </p:sp>
      <p:sp>
        <p:nvSpPr>
          <p:cNvPr id="105" name="Google Shape;105;p72"/>
          <p:cNvSpPr/>
          <p:nvPr/>
        </p:nvSpPr>
        <p:spPr>
          <a:xfrm>
            <a:off x="1462396" y="4344853"/>
            <a:ext cx="6573492" cy="473282"/>
          </a:xfrm>
          <a:prstGeom prst="rect">
            <a:avLst/>
          </a:prstGeom>
          <a:noFill/>
          <a:ln>
            <a:noFill/>
          </a:ln>
        </p:spPr>
        <p:txBody>
          <a:bodyPr anchorCtr="0" anchor="t" bIns="60925" lIns="121850" spcFirstLastPara="1" rIns="121850" wrap="square" tIns="60925">
            <a:noAutofit/>
          </a:bodyPr>
          <a:lstStyle/>
          <a:p>
            <a:pPr indent="0" lvl="0" marL="0" marR="38100" rtl="0" algn="l">
              <a:lnSpc>
                <a:spcPct val="128571"/>
              </a:lnSpc>
              <a:spcBef>
                <a:spcPts val="0"/>
              </a:spcBef>
              <a:spcAft>
                <a:spcPts val="0"/>
              </a:spcAft>
              <a:buClr>
                <a:schemeClr val="dk1"/>
              </a:buClr>
              <a:buSzPts val="1100"/>
              <a:buFont typeface="Arial"/>
              <a:buNone/>
            </a:pPr>
            <a:r>
              <a:rPr b="1" lang="en-US" sz="2100">
                <a:solidFill>
                  <a:srgbClr val="202124"/>
                </a:solidFill>
                <a:highlight>
                  <a:srgbClr val="F8F9FA"/>
                </a:highlight>
                <a:latin typeface="Nunito Sans"/>
                <a:ea typeface="Nunito Sans"/>
                <a:cs typeface="Nunito Sans"/>
                <a:sym typeface="Nunito Sans"/>
              </a:rPr>
              <a:t>Achieving team and organizational goals</a:t>
            </a:r>
            <a:endParaRPr b="1" sz="2100">
              <a:solidFill>
                <a:srgbClr val="202124"/>
              </a:solidFill>
              <a:highlight>
                <a:srgbClr val="F8F9FA"/>
              </a:highlight>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100"/>
              <a:buFont typeface="Arial"/>
              <a:buNone/>
            </a:pPr>
            <a:r>
              <a:t/>
            </a:r>
            <a:endParaRPr b="1" sz="2100">
              <a:solidFill>
                <a:schemeClr val="dk1"/>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Nunito Sans"/>
              <a:ea typeface="Nunito Sans"/>
              <a:cs typeface="Nunito Sans"/>
              <a:sym typeface="Nunito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gtEl>
                                        <p:attrNameLst>
                                          <p:attrName>style.visibility</p:attrName>
                                        </p:attrNameLst>
                                      </p:cBhvr>
                                      <p:to>
                                        <p:strVal val="visible"/>
                                      </p:to>
                                    </p:set>
                                    <p:animEffect filter="fade" transition="in">
                                      <p:cBhvr>
                                        <p:cTn dur="500"/>
                                        <p:tgtEl>
                                          <p:spTgt spid="103"/>
                                        </p:tgtEl>
                                      </p:cBhvr>
                                    </p:animEffect>
                                  </p:childTnLst>
                                </p:cTn>
                              </p:par>
                              <p:par>
                                <p:cTn fill="hold" nodeType="withEffect" presetClass="entr" presetID="10" presetSubtype="0">
                                  <p:stCondLst>
                                    <p:cond delay="0"/>
                                  </p:stCondLst>
                                  <p:childTnLst>
                                    <p:set>
                                      <p:cBhvr>
                                        <p:cTn dur="1" fill="hold">
                                          <p:stCondLst>
                                            <p:cond delay="0"/>
                                          </p:stCondLst>
                                        </p:cTn>
                                        <p:tgtEl>
                                          <p:spTgt spid="99"/>
                                        </p:tgtEl>
                                        <p:attrNameLst>
                                          <p:attrName>style.visibility</p:attrName>
                                        </p:attrNameLst>
                                      </p:cBhvr>
                                      <p:to>
                                        <p:strVal val="visible"/>
                                      </p:to>
                                    </p:set>
                                    <p:animEffect filter="fade" transition="in">
                                      <p:cBhvr>
                                        <p:cTn dur="500"/>
                                        <p:tgtEl>
                                          <p:spTgt spid="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500"/>
                                        <p:tgtEl>
                                          <p:spTgt spid="104"/>
                                        </p:tgtEl>
                                      </p:cBhvr>
                                    </p:animEffect>
                                  </p:childTnLst>
                                </p:cTn>
                              </p:par>
                              <p:par>
                                <p:cTn fill="hold" nodeType="with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500"/>
                                        <p:tgtEl>
                                          <p:spTgt spid="98"/>
                                        </p:tgtEl>
                                      </p:cBhvr>
                                    </p:animEffect>
                                  </p:childTnLst>
                                </p:cTn>
                              </p:par>
                              <p:par>
                                <p:cTn fill="hold" nodeType="withEffect" presetClass="entr" presetID="10" presetSubtype="0">
                                  <p:stCondLst>
                                    <p:cond delay="0"/>
                                  </p:stCondLst>
                                  <p:childTnLst>
                                    <p:set>
                                      <p:cBhvr>
                                        <p:cTn dur="1" fill="hold">
                                          <p:stCondLst>
                                            <p:cond delay="0"/>
                                          </p:stCondLst>
                                        </p:cTn>
                                        <p:tgtEl>
                                          <p:spTgt spid="101"/>
                                        </p:tgtEl>
                                        <p:attrNameLst>
                                          <p:attrName>style.visibility</p:attrName>
                                        </p:attrNameLst>
                                      </p:cBhvr>
                                      <p:to>
                                        <p:strVal val="visible"/>
                                      </p:to>
                                    </p:set>
                                    <p:animEffect filter="fade" transition="in">
                                      <p:cBhvr>
                                        <p:cTn dur="500"/>
                                        <p:tgtEl>
                                          <p:spTgt spid="1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500"/>
                                        <p:tgtEl>
                                          <p:spTgt spid="105"/>
                                        </p:tgtEl>
                                      </p:cBhvr>
                                    </p:animEffect>
                                  </p:childTnLst>
                                </p:cTn>
                              </p:par>
                              <p:par>
                                <p:cTn fill="hold" nodeType="withEffect" presetClass="entr" presetID="10" presetSubtype="0">
                                  <p:stCondLst>
                                    <p:cond delay="0"/>
                                  </p:stCondLst>
                                  <p:childTnLst>
                                    <p:set>
                                      <p:cBhvr>
                                        <p:cTn dur="1" fill="hold">
                                          <p:stCondLst>
                                            <p:cond delay="0"/>
                                          </p:stCondLst>
                                        </p:cTn>
                                        <p:tgtEl>
                                          <p:spTgt spid="100"/>
                                        </p:tgtEl>
                                        <p:attrNameLst>
                                          <p:attrName>style.visibility</p:attrName>
                                        </p:attrNameLst>
                                      </p:cBhvr>
                                      <p:to>
                                        <p:strVal val="visible"/>
                                      </p:to>
                                    </p:set>
                                    <p:animEffect filter="fade" transition="in">
                                      <p:cBhvr>
                                        <p:cTn dur="500"/>
                                        <p:tgtEl>
                                          <p:spTgt spid="1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73"/>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grpSp>
        <p:nvGrpSpPr>
          <p:cNvPr id="112" name="Google Shape;112;p73"/>
          <p:cNvGrpSpPr/>
          <p:nvPr/>
        </p:nvGrpSpPr>
        <p:grpSpPr>
          <a:xfrm>
            <a:off x="335359" y="1215456"/>
            <a:ext cx="3649930" cy="4787138"/>
            <a:chOff x="3176380" y="1047797"/>
            <a:chExt cx="2737448" cy="3108130"/>
          </a:xfrm>
        </p:grpSpPr>
        <p:sp>
          <p:nvSpPr>
            <p:cNvPr id="113" name="Google Shape;113;p73"/>
            <p:cNvSpPr/>
            <p:nvPr/>
          </p:nvSpPr>
          <p:spPr>
            <a:xfrm>
              <a:off x="3176380" y="1047797"/>
              <a:ext cx="2716048" cy="310813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14" name="Google Shape;114;p73"/>
            <p:cNvSpPr/>
            <p:nvPr/>
          </p:nvSpPr>
          <p:spPr>
            <a:xfrm>
              <a:off x="3197779" y="2648793"/>
              <a:ext cx="2716049" cy="461665"/>
            </a:xfrm>
            <a:prstGeom prst="rect">
              <a:avLst/>
            </a:prstGeom>
            <a:solidFill>
              <a:srgbClr val="F3F8FB"/>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1" lang="en-US" sz="2100">
                  <a:solidFill>
                    <a:schemeClr val="dk1"/>
                  </a:solidFill>
                  <a:latin typeface="Nunito Sans"/>
                  <a:ea typeface="Nunito Sans"/>
                  <a:cs typeface="Nunito Sans"/>
                  <a:sym typeface="Nunito Sans"/>
                </a:rPr>
                <a:t>Ownership</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dk1"/>
                </a:solidFill>
                <a:latin typeface="Nunito Sans"/>
                <a:ea typeface="Nunito Sans"/>
                <a:cs typeface="Nunito Sans"/>
                <a:sym typeface="Nunito Sans"/>
              </a:endParaRPr>
            </a:p>
            <a:p>
              <a:pPr indent="0" lvl="0" marL="0" marR="0" rtl="0" algn="ctr">
                <a:lnSpc>
                  <a:spcPct val="100000"/>
                </a:lnSpc>
                <a:spcBef>
                  <a:spcPts val="0"/>
                </a:spcBef>
                <a:spcAft>
                  <a:spcPts val="0"/>
                </a:spcAft>
                <a:buClr>
                  <a:srgbClr val="000000"/>
                </a:buClr>
                <a:buSzPts val="2100"/>
                <a:buFont typeface="Arial"/>
                <a:buNone/>
              </a:pPr>
              <a:r>
                <a:rPr lang="en-US" sz="2100">
                  <a:solidFill>
                    <a:schemeClr val="dk1"/>
                  </a:solidFill>
                  <a:latin typeface="Nunito Sans"/>
                  <a:ea typeface="Nunito Sans"/>
                  <a:cs typeface="Nunito Sans"/>
                  <a:sym typeface="Nunito Sans"/>
                </a:rPr>
                <a:t>We give employees the confidence to take charge</a:t>
              </a:r>
              <a:endParaRPr b="0" i="0" sz="2100" u="none" cap="none" strike="noStrike">
                <a:solidFill>
                  <a:schemeClr val="dk1"/>
                </a:solidFill>
                <a:latin typeface="Calibri"/>
                <a:ea typeface="Calibri"/>
                <a:cs typeface="Calibri"/>
                <a:sym typeface="Calibri"/>
              </a:endParaRPr>
            </a:p>
          </p:txBody>
        </p:sp>
      </p:grpSp>
      <p:grpSp>
        <p:nvGrpSpPr>
          <p:cNvPr id="115" name="Google Shape;115;p73"/>
          <p:cNvGrpSpPr/>
          <p:nvPr/>
        </p:nvGrpSpPr>
        <p:grpSpPr>
          <a:xfrm>
            <a:off x="4072242" y="1215456"/>
            <a:ext cx="3794317" cy="4787138"/>
            <a:chOff x="6008087" y="1072692"/>
            <a:chExt cx="2906246" cy="3136091"/>
          </a:xfrm>
        </p:grpSpPr>
        <p:sp>
          <p:nvSpPr>
            <p:cNvPr id="116" name="Google Shape;116;p73"/>
            <p:cNvSpPr/>
            <p:nvPr/>
          </p:nvSpPr>
          <p:spPr>
            <a:xfrm>
              <a:off x="6008087" y="1072692"/>
              <a:ext cx="2884392" cy="3136091"/>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17" name="Google Shape;117;p73"/>
            <p:cNvSpPr/>
            <p:nvPr/>
          </p:nvSpPr>
          <p:spPr>
            <a:xfrm>
              <a:off x="6029939" y="2709910"/>
              <a:ext cx="2884394" cy="590036"/>
            </a:xfrm>
            <a:prstGeom prst="rect">
              <a:avLst/>
            </a:prstGeom>
            <a:solidFill>
              <a:srgbClr val="F3F8FB"/>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1" i="0" lang="en-US" sz="2100" u="none" cap="none" strike="noStrike">
                  <a:solidFill>
                    <a:schemeClr val="dk1"/>
                  </a:solidFill>
                  <a:latin typeface="Nunito Sans"/>
                  <a:ea typeface="Nunito Sans"/>
                  <a:cs typeface="Nunito Sans"/>
                  <a:sym typeface="Nunito Sans"/>
                </a:rPr>
                <a:t>Reflecti</a:t>
              </a:r>
              <a:r>
                <a:rPr b="1" lang="en-US" sz="2100">
                  <a:solidFill>
                    <a:schemeClr val="dk1"/>
                  </a:solidFill>
                  <a:latin typeface="Nunito Sans"/>
                  <a:ea typeface="Nunito Sans"/>
                  <a:cs typeface="Nunito Sans"/>
                  <a:sym typeface="Nunito Sans"/>
                </a:rPr>
                <a:t>on</a:t>
              </a:r>
              <a:r>
                <a:rPr b="1" i="0" lang="en-US" sz="2100" u="none" cap="none" strike="noStrike">
                  <a:solidFill>
                    <a:schemeClr val="dk1"/>
                  </a:solidFill>
                  <a:latin typeface="Nunito Sans"/>
                  <a:ea typeface="Nunito Sans"/>
                  <a:cs typeface="Nunito Sans"/>
                  <a:sym typeface="Nunito Sans"/>
                </a:rPr>
                <a:t> &amp; feedback</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100"/>
                <a:buFont typeface="Arial"/>
                <a:buNone/>
              </a:pPr>
              <a:r>
                <a:t/>
              </a:r>
              <a:endParaRPr b="1" i="0" sz="2100" u="none" cap="none" strike="noStrike">
                <a:solidFill>
                  <a:schemeClr val="dk1"/>
                </a:solidFill>
                <a:latin typeface="Nunito Sans"/>
                <a:ea typeface="Nunito Sans"/>
                <a:cs typeface="Nunito Sans"/>
                <a:sym typeface="Nunito Sans"/>
              </a:endParaRPr>
            </a:p>
            <a:p>
              <a:pPr indent="0" lvl="0" marL="0" marR="0" rtl="0" algn="ctr">
                <a:lnSpc>
                  <a:spcPct val="100000"/>
                </a:lnSpc>
                <a:spcBef>
                  <a:spcPts val="0"/>
                </a:spcBef>
                <a:spcAft>
                  <a:spcPts val="0"/>
                </a:spcAft>
                <a:buClr>
                  <a:srgbClr val="000000"/>
                </a:buClr>
                <a:buSzPts val="2100"/>
                <a:buFont typeface="Arial"/>
                <a:buNone/>
              </a:pPr>
              <a:r>
                <a:rPr lang="en-US" sz="2100">
                  <a:solidFill>
                    <a:schemeClr val="dk1"/>
                  </a:solidFill>
                  <a:latin typeface="Nunito Sans"/>
                  <a:ea typeface="Nunito Sans"/>
                  <a:cs typeface="Nunito Sans"/>
                  <a:sym typeface="Nunito Sans"/>
                </a:rPr>
                <a:t>We encourage self reflection and feedback which leads to better results</a:t>
              </a:r>
              <a:endParaRPr b="0" i="0" sz="1400" u="none" cap="none" strike="noStrike">
                <a:solidFill>
                  <a:schemeClr val="dk1"/>
                </a:solidFill>
                <a:latin typeface="Arial"/>
                <a:ea typeface="Arial"/>
                <a:cs typeface="Arial"/>
                <a:sym typeface="Arial"/>
              </a:endParaRPr>
            </a:p>
          </p:txBody>
        </p:sp>
      </p:grpSp>
      <p:sp>
        <p:nvSpPr>
          <p:cNvPr id="118" name="Google Shape;118;p73"/>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What do we want to encourage?</a:t>
            </a:r>
            <a:endParaRPr b="0" i="0" u="none" cap="none" strike="noStrike">
              <a:solidFill>
                <a:srgbClr val="203F7B"/>
              </a:solidFill>
            </a:endParaRPr>
          </a:p>
        </p:txBody>
      </p:sp>
      <p:grpSp>
        <p:nvGrpSpPr>
          <p:cNvPr id="119" name="Google Shape;119;p73"/>
          <p:cNvGrpSpPr/>
          <p:nvPr/>
        </p:nvGrpSpPr>
        <p:grpSpPr>
          <a:xfrm>
            <a:off x="7953513" y="1215456"/>
            <a:ext cx="3736838" cy="4816426"/>
            <a:chOff x="395536" y="1047796"/>
            <a:chExt cx="2696724" cy="3108130"/>
          </a:xfrm>
        </p:grpSpPr>
        <p:sp>
          <p:nvSpPr>
            <p:cNvPr id="120" name="Google Shape;120;p73"/>
            <p:cNvSpPr/>
            <p:nvPr/>
          </p:nvSpPr>
          <p:spPr>
            <a:xfrm>
              <a:off x="395536" y="1047796"/>
              <a:ext cx="2696724" cy="310813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21" name="Google Shape;121;p73"/>
            <p:cNvSpPr/>
            <p:nvPr/>
          </p:nvSpPr>
          <p:spPr>
            <a:xfrm>
              <a:off x="395536" y="2659821"/>
              <a:ext cx="2696724" cy="580957"/>
            </a:xfrm>
            <a:prstGeom prst="rect">
              <a:avLst/>
            </a:prstGeom>
            <a:solidFill>
              <a:srgbClr val="F3F8FB"/>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1" i="0" lang="en-US" sz="2100" u="none" cap="none" strike="noStrike">
                  <a:solidFill>
                    <a:schemeClr val="dk1"/>
                  </a:solidFill>
                  <a:latin typeface="Nunito Sans"/>
                  <a:ea typeface="Nunito Sans"/>
                  <a:cs typeface="Nunito Sans"/>
                  <a:sym typeface="Nunito Sans"/>
                </a:rPr>
                <a:t>Het g</a:t>
              </a:r>
              <a:r>
                <a:rPr b="1" lang="en-US" sz="2100">
                  <a:solidFill>
                    <a:schemeClr val="dk1"/>
                  </a:solidFill>
                  <a:latin typeface="Nunito Sans"/>
                  <a:ea typeface="Nunito Sans"/>
                  <a:cs typeface="Nunito Sans"/>
                  <a:sym typeface="Nunito Sans"/>
                </a:rPr>
                <a:t>reat</a:t>
              </a:r>
              <a:r>
                <a:rPr b="1" i="0" lang="en-US" sz="2100" u="none" cap="none" strike="noStrike">
                  <a:solidFill>
                    <a:schemeClr val="dk1"/>
                  </a:solidFill>
                  <a:latin typeface="Nunito Sans"/>
                  <a:ea typeface="Nunito Sans"/>
                  <a:cs typeface="Nunito Sans"/>
                  <a:sym typeface="Nunito Sans"/>
                </a:rPr>
                <a:t> </a:t>
              </a:r>
              <a:r>
                <a:rPr b="1" lang="en-US" sz="2100">
                  <a:solidFill>
                    <a:schemeClr val="dk1"/>
                  </a:solidFill>
                  <a:latin typeface="Nunito Sans"/>
                  <a:ea typeface="Nunito Sans"/>
                  <a:cs typeface="Nunito Sans"/>
                  <a:sym typeface="Nunito Sans"/>
                </a:rPr>
                <a:t>conversation</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100"/>
                <a:buFont typeface="Arial"/>
                <a:buNone/>
              </a:pPr>
              <a:r>
                <a:t/>
              </a:r>
              <a:endParaRPr b="1" i="0" sz="2100" u="none" cap="none" strike="noStrike">
                <a:solidFill>
                  <a:schemeClr val="dk1"/>
                </a:solidFill>
                <a:latin typeface="Nunito Sans"/>
                <a:ea typeface="Nunito Sans"/>
                <a:cs typeface="Nunito Sans"/>
                <a:sym typeface="Nunito Sans"/>
              </a:endParaRPr>
            </a:p>
            <a:p>
              <a:pPr indent="0" lvl="0" marL="0" marR="0" rtl="0" algn="ctr">
                <a:lnSpc>
                  <a:spcPct val="100000"/>
                </a:lnSpc>
                <a:spcBef>
                  <a:spcPts val="0"/>
                </a:spcBef>
                <a:spcAft>
                  <a:spcPts val="0"/>
                </a:spcAft>
                <a:buClr>
                  <a:srgbClr val="000000"/>
                </a:buClr>
                <a:buSzPts val="2100"/>
                <a:buFont typeface="Arial"/>
                <a:buNone/>
              </a:pPr>
              <a:r>
                <a:rPr lang="en-US" sz="2100">
                  <a:solidFill>
                    <a:schemeClr val="dk1"/>
                  </a:solidFill>
                  <a:latin typeface="Nunito Sans"/>
                  <a:ea typeface="Nunito Sans"/>
                  <a:cs typeface="Nunito Sans"/>
                  <a:sym typeface="Nunito Sans"/>
                </a:rPr>
                <a:t>We are always talking to each other about how things are going and what someone needs</a:t>
              </a:r>
              <a:endParaRPr b="0" i="0" sz="1400" u="none" cap="none" strike="noStrike">
                <a:solidFill>
                  <a:schemeClr val="dk1"/>
                </a:solidFill>
                <a:latin typeface="Arial"/>
                <a:ea typeface="Arial"/>
                <a:cs typeface="Arial"/>
                <a:sym typeface="Arial"/>
              </a:endParaRPr>
            </a:p>
          </p:txBody>
        </p:sp>
      </p:grpSp>
      <p:pic>
        <p:nvPicPr>
          <p:cNvPr id="122" name="Google Shape;122;p73"/>
          <p:cNvPicPr preferRelativeResize="0"/>
          <p:nvPr/>
        </p:nvPicPr>
        <p:blipFill rotWithShape="1">
          <a:blip r:embed="rId3">
            <a:alphaModFix/>
          </a:blip>
          <a:srcRect b="0" l="0" r="0" t="0"/>
          <a:stretch/>
        </p:blipFill>
        <p:spPr>
          <a:xfrm>
            <a:off x="1628492" y="2047888"/>
            <a:ext cx="1197864" cy="1179576"/>
          </a:xfrm>
          <a:prstGeom prst="rect">
            <a:avLst/>
          </a:prstGeom>
          <a:noFill/>
          <a:ln>
            <a:noFill/>
          </a:ln>
        </p:spPr>
      </p:pic>
      <p:pic>
        <p:nvPicPr>
          <p:cNvPr id="123" name="Google Shape;123;p73"/>
          <p:cNvPicPr preferRelativeResize="0"/>
          <p:nvPr/>
        </p:nvPicPr>
        <p:blipFill rotWithShape="1">
          <a:blip r:embed="rId4">
            <a:alphaModFix/>
          </a:blip>
          <a:srcRect b="0" l="553" r="543" t="0"/>
          <a:stretch/>
        </p:blipFill>
        <p:spPr>
          <a:xfrm>
            <a:off x="5372413" y="2184799"/>
            <a:ext cx="1193800" cy="1179576"/>
          </a:xfrm>
          <a:prstGeom prst="rect">
            <a:avLst/>
          </a:prstGeom>
          <a:noFill/>
          <a:ln>
            <a:noFill/>
          </a:ln>
        </p:spPr>
      </p:pic>
      <p:pic>
        <p:nvPicPr>
          <p:cNvPr id="124" name="Google Shape;124;p73"/>
          <p:cNvPicPr preferRelativeResize="0"/>
          <p:nvPr/>
        </p:nvPicPr>
        <p:blipFill rotWithShape="1">
          <a:blip r:embed="rId5">
            <a:alphaModFix/>
          </a:blip>
          <a:srcRect b="0" l="0" r="0" t="0"/>
          <a:stretch/>
        </p:blipFill>
        <p:spPr>
          <a:xfrm>
            <a:off x="9112839" y="2190394"/>
            <a:ext cx="1197864" cy="11795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2"/>
                                        </p:tgtEl>
                                        <p:attrNameLst>
                                          <p:attrName>style.visibility</p:attrName>
                                        </p:attrNameLst>
                                      </p:cBhvr>
                                      <p:to>
                                        <p:strVal val="visible"/>
                                      </p:to>
                                    </p:set>
                                    <p:animEffect filter="fade" transition="in">
                                      <p:cBhvr>
                                        <p:cTn dur="500"/>
                                        <p:tgtEl>
                                          <p:spTgt spid="112"/>
                                        </p:tgtEl>
                                      </p:cBhvr>
                                    </p:animEffect>
                                  </p:childTnLst>
                                </p:cTn>
                              </p:par>
                              <p:par>
                                <p:cTn fill="hold" nodeType="withEffect" presetClass="entr" presetID="10" presetSubtype="0">
                                  <p:stCondLst>
                                    <p:cond delay="0"/>
                                  </p:stCondLst>
                                  <p:childTnLst>
                                    <p:set>
                                      <p:cBhvr>
                                        <p:cTn dur="1" fill="hold">
                                          <p:stCondLst>
                                            <p:cond delay="0"/>
                                          </p:stCondLst>
                                        </p:cTn>
                                        <p:tgtEl>
                                          <p:spTgt spid="115"/>
                                        </p:tgtEl>
                                        <p:attrNameLst>
                                          <p:attrName>style.visibility</p:attrName>
                                        </p:attrNameLst>
                                      </p:cBhvr>
                                      <p:to>
                                        <p:strVal val="visible"/>
                                      </p:to>
                                    </p:set>
                                    <p:animEffect filter="fade" transition="in">
                                      <p:cBhvr>
                                        <p:cTn dur="500"/>
                                        <p:tgtEl>
                                          <p:spTgt spid="1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500"/>
                                        <p:tgtEl>
                                          <p:spTgt spid="1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9"/>
          <p:cNvSpPr/>
          <p:nvPr/>
        </p:nvSpPr>
        <p:spPr>
          <a:xfrm rot="5400000">
            <a:off x="7253906" y="1393630"/>
            <a:ext cx="1479551" cy="7397292"/>
          </a:xfrm>
          <a:prstGeom prst="homePlate">
            <a:avLst>
              <a:gd fmla="val 22374" name="adj"/>
            </a:avLst>
          </a:prstGeom>
          <a:solidFill>
            <a:srgbClr val="F2F8FC"/>
          </a:solidFill>
          <a:ln cap="flat" cmpd="sng" w="1270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9"/>
          <p:cNvSpPr txBox="1"/>
          <p:nvPr/>
        </p:nvSpPr>
        <p:spPr>
          <a:xfrm>
            <a:off x="4295030" y="4352495"/>
            <a:ext cx="7397292" cy="1314034"/>
          </a:xfrm>
          <a:prstGeom prst="rect">
            <a:avLst/>
          </a:prstGeom>
          <a:noFill/>
          <a:ln>
            <a:noFill/>
          </a:ln>
        </p:spPr>
        <p:txBody>
          <a:bodyPr anchorCtr="0" anchor="ctr" bIns="192000" lIns="335950" spcFirstLastPara="1" rIns="121900" wrap="square" tIns="609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Nunito Sans"/>
                <a:ea typeface="Nunito Sans"/>
                <a:cs typeface="Nunito Sans"/>
                <a:sym typeface="Nunito Sans"/>
              </a:rPr>
              <a: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Nunito Sans"/>
              <a:ea typeface="Nunito Sans"/>
              <a:cs typeface="Nunito Sans"/>
              <a:sym typeface="Nunito Sans"/>
            </a:endParaRPr>
          </a:p>
        </p:txBody>
      </p:sp>
      <p:sp>
        <p:nvSpPr>
          <p:cNvPr id="132" name="Google Shape;132;p9"/>
          <p:cNvSpPr/>
          <p:nvPr/>
        </p:nvSpPr>
        <p:spPr>
          <a:xfrm rot="5400000">
            <a:off x="7253906" y="250661"/>
            <a:ext cx="1479551" cy="7397292"/>
          </a:xfrm>
          <a:prstGeom prst="homePlate">
            <a:avLst>
              <a:gd fmla="val 22374" name="adj"/>
            </a:avLst>
          </a:prstGeom>
          <a:solidFill>
            <a:srgbClr val="F2F8FC"/>
          </a:solidFill>
          <a:ln cap="flat" cmpd="sng" w="1270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9"/>
          <p:cNvSpPr txBox="1"/>
          <p:nvPr/>
        </p:nvSpPr>
        <p:spPr>
          <a:xfrm>
            <a:off x="4295030" y="3209521"/>
            <a:ext cx="7397292" cy="1314034"/>
          </a:xfrm>
          <a:prstGeom prst="rect">
            <a:avLst/>
          </a:prstGeom>
          <a:noFill/>
          <a:ln>
            <a:noFill/>
          </a:ln>
        </p:spPr>
        <p:txBody>
          <a:bodyPr anchorCtr="0" anchor="ctr" bIns="192000" lIns="335950" spcFirstLastPara="1" rIns="121900" wrap="square" tIns="609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Nunito Sans"/>
                <a:ea typeface="Nunito Sans"/>
                <a:cs typeface="Nunito Sans"/>
                <a:sym typeface="Nunito Sans"/>
              </a:rPr>
              <a: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Nunito Sans"/>
              <a:ea typeface="Nunito Sans"/>
              <a:cs typeface="Nunito Sans"/>
              <a:sym typeface="Nunito Sans"/>
            </a:endParaRPr>
          </a:p>
        </p:txBody>
      </p:sp>
      <p:sp>
        <p:nvSpPr>
          <p:cNvPr id="134" name="Google Shape;134;p9"/>
          <p:cNvSpPr/>
          <p:nvPr/>
        </p:nvSpPr>
        <p:spPr>
          <a:xfrm rot="5400000">
            <a:off x="7253908" y="-892308"/>
            <a:ext cx="1479551" cy="7397294"/>
          </a:xfrm>
          <a:prstGeom prst="homePlate">
            <a:avLst>
              <a:gd fmla="val 22374" name="adj"/>
            </a:avLst>
          </a:prstGeom>
          <a:solidFill>
            <a:srgbClr val="F2F8FC"/>
          </a:solidFill>
          <a:ln cap="flat" cmpd="sng" w="1270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9"/>
          <p:cNvSpPr txBox="1"/>
          <p:nvPr/>
        </p:nvSpPr>
        <p:spPr>
          <a:xfrm>
            <a:off x="4295029" y="2066571"/>
            <a:ext cx="7397294" cy="1314034"/>
          </a:xfrm>
          <a:prstGeom prst="rect">
            <a:avLst/>
          </a:prstGeom>
          <a:noFill/>
          <a:ln>
            <a:noFill/>
          </a:ln>
        </p:spPr>
        <p:txBody>
          <a:bodyPr anchorCtr="0" anchor="ctr" bIns="192000" lIns="335950" spcFirstLastPara="1" rIns="121900" wrap="square" tIns="609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Nunito Sans"/>
                <a:ea typeface="Nunito Sans"/>
                <a:cs typeface="Nunito Sans"/>
                <a:sym typeface="Nunito Sans"/>
              </a:rPr>
              <a: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Nunito Sans"/>
              <a:ea typeface="Nunito Sans"/>
              <a:cs typeface="Nunito Sans"/>
              <a:sym typeface="Nunito Sans"/>
            </a:endParaRPr>
          </a:p>
        </p:txBody>
      </p:sp>
      <p:sp>
        <p:nvSpPr>
          <p:cNvPr id="136" name="Google Shape;136;p9"/>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b="0" i="0" lang="en-US" sz="4267" u="none" cap="none" strike="noStrike">
                <a:solidFill>
                  <a:srgbClr val="203F7B"/>
                </a:solidFill>
                <a:latin typeface="Nunito Sans"/>
                <a:ea typeface="Nunito Sans"/>
                <a:cs typeface="Nunito Sans"/>
                <a:sym typeface="Nunito Sans"/>
              </a:rPr>
              <a:t>Hoe ziet de nieuwe HR-cyclus eruit?</a:t>
            </a:r>
            <a:endParaRPr b="0" i="0" sz="4400" u="none" cap="none" strike="noStrike">
              <a:solidFill>
                <a:srgbClr val="203F7B"/>
              </a:solidFill>
              <a:latin typeface="Calibri"/>
              <a:ea typeface="Calibri"/>
              <a:cs typeface="Calibri"/>
              <a:sym typeface="Calibri"/>
            </a:endParaRPr>
          </a:p>
        </p:txBody>
      </p:sp>
      <p:sp>
        <p:nvSpPr>
          <p:cNvPr id="137" name="Google Shape;137;p9"/>
          <p:cNvSpPr/>
          <p:nvPr/>
        </p:nvSpPr>
        <p:spPr>
          <a:xfrm>
            <a:off x="1373908" y="2663994"/>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38" name="Google Shape;138;p9"/>
          <p:cNvSpPr/>
          <p:nvPr/>
        </p:nvSpPr>
        <p:spPr>
          <a:xfrm>
            <a:off x="385372" y="1216120"/>
            <a:ext cx="3603989" cy="4733267"/>
          </a:xfrm>
          <a:prstGeom prst="roundRect">
            <a:avLst>
              <a:gd fmla="val 4308" name="adj"/>
            </a:avLst>
          </a:prstGeom>
          <a:solidFill>
            <a:srgbClr val="F2F8FC"/>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39" name="Google Shape;139;p9"/>
          <p:cNvSpPr/>
          <p:nvPr/>
        </p:nvSpPr>
        <p:spPr>
          <a:xfrm rot="5400000">
            <a:off x="7400266" y="-1914921"/>
            <a:ext cx="1186836" cy="7397293"/>
          </a:xfrm>
          <a:prstGeom prst="homePlate">
            <a:avLst>
              <a:gd fmla="val 22374" name="adj"/>
            </a:avLst>
          </a:prstGeom>
          <a:solidFill>
            <a:srgbClr val="F3F8FB"/>
          </a:solidFill>
          <a:ln cap="flat" cmpd="sng" w="1270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9"/>
          <p:cNvSpPr txBox="1"/>
          <p:nvPr/>
        </p:nvSpPr>
        <p:spPr>
          <a:xfrm>
            <a:off x="4295021" y="1190329"/>
            <a:ext cx="7397293" cy="1054065"/>
          </a:xfrm>
          <a:prstGeom prst="rect">
            <a:avLst/>
          </a:prstGeom>
          <a:noFill/>
          <a:ln>
            <a:noFill/>
          </a:ln>
        </p:spPr>
        <p:txBody>
          <a:bodyPr anchorCtr="0" anchor="ctr" bIns="192000" lIns="335950" spcFirstLastPara="1" rIns="121900" wrap="square" tIns="609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Nunito Sans"/>
                <a:ea typeface="Nunito Sans"/>
                <a:cs typeface="Nunito Sans"/>
                <a:sym typeface="Nunito Sans"/>
              </a:rPr>
              <a: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Nunito Sans"/>
              <a:ea typeface="Nunito Sans"/>
              <a:cs typeface="Nunito Sans"/>
              <a:sym typeface="Nunito Sans"/>
            </a:endParaRPr>
          </a:p>
        </p:txBody>
      </p:sp>
      <p:sp>
        <p:nvSpPr>
          <p:cNvPr id="141" name="Google Shape;141;p9"/>
          <p:cNvSpPr/>
          <p:nvPr/>
        </p:nvSpPr>
        <p:spPr>
          <a:xfrm>
            <a:off x="4424872" y="1353248"/>
            <a:ext cx="7104945" cy="711056"/>
          </a:xfrm>
          <a:prstGeom prst="rect">
            <a:avLst/>
          </a:prstGeom>
          <a:solidFill>
            <a:srgbClr val="F2F8FC"/>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Nunito Sans"/>
                <a:ea typeface="Nunito Sans"/>
                <a:cs typeface="Nunito Sans"/>
                <a:sym typeface="Nunito Sans"/>
              </a:rPr>
              <a:t>Januari</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Nunito Sans"/>
                <a:ea typeface="Nunito Sans"/>
                <a:cs typeface="Nunito Sans"/>
                <a:sym typeface="Nunito Sans"/>
              </a:rPr>
              <a:t>Voorstel medewerker persoonlijk plan</a:t>
            </a:r>
            <a:endParaRPr b="0" i="0" sz="1600" u="none" cap="none" strike="noStrike">
              <a:solidFill>
                <a:schemeClr val="dk1"/>
              </a:solidFill>
              <a:latin typeface="Calibri"/>
              <a:ea typeface="Calibri"/>
              <a:cs typeface="Calibri"/>
              <a:sym typeface="Calibri"/>
            </a:endParaRPr>
          </a:p>
        </p:txBody>
      </p:sp>
      <p:sp>
        <p:nvSpPr>
          <p:cNvPr id="142" name="Google Shape;142;p9"/>
          <p:cNvSpPr/>
          <p:nvPr/>
        </p:nvSpPr>
        <p:spPr>
          <a:xfrm>
            <a:off x="5641255" y="2540084"/>
            <a:ext cx="4354097" cy="711056"/>
          </a:xfrm>
          <a:prstGeom prst="rect">
            <a:avLst/>
          </a:prstGeom>
          <a:solidFill>
            <a:srgbClr val="F3F8FB"/>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Nunito Sans"/>
                <a:ea typeface="Nunito Sans"/>
                <a:cs typeface="Nunito Sans"/>
                <a:sym typeface="Nunito Sans"/>
              </a:rPr>
              <a:t>Februari</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Nunito Sans"/>
                <a:ea typeface="Nunito Sans"/>
                <a:cs typeface="Nunito Sans"/>
                <a:sym typeface="Nunito Sans"/>
              </a:rPr>
              <a:t>Bespreken persoonlijk plan</a:t>
            </a:r>
            <a:endParaRPr b="0" i="0" sz="1600" u="none" cap="none" strike="noStrike">
              <a:solidFill>
                <a:schemeClr val="dk1"/>
              </a:solidFill>
              <a:latin typeface="Calibri"/>
              <a:ea typeface="Calibri"/>
              <a:cs typeface="Calibri"/>
              <a:sym typeface="Calibri"/>
            </a:endParaRPr>
          </a:p>
        </p:txBody>
      </p:sp>
      <p:sp>
        <p:nvSpPr>
          <p:cNvPr id="143" name="Google Shape;143;p9"/>
          <p:cNvSpPr/>
          <p:nvPr/>
        </p:nvSpPr>
        <p:spPr>
          <a:xfrm>
            <a:off x="5822996" y="3711312"/>
            <a:ext cx="3932189" cy="711056"/>
          </a:xfrm>
          <a:prstGeom prst="rect">
            <a:avLst/>
          </a:prstGeom>
          <a:solidFill>
            <a:srgbClr val="F3F8FB"/>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Nunito Sans"/>
                <a:ea typeface="Nunito Sans"/>
                <a:cs typeface="Nunito Sans"/>
                <a:sym typeface="Nunito Sans"/>
              </a:rPr>
              <a:t>Juli</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Nunito Sans"/>
                <a:ea typeface="Nunito Sans"/>
                <a:cs typeface="Nunito Sans"/>
                <a:sym typeface="Nunito Sans"/>
              </a:rPr>
              <a:t>Tussentijdse evaluatie</a:t>
            </a:r>
            <a:endParaRPr b="0" i="0" sz="1600" u="none" cap="none" strike="noStrike">
              <a:solidFill>
                <a:schemeClr val="dk1"/>
              </a:solidFill>
              <a:latin typeface="Calibri"/>
              <a:ea typeface="Calibri"/>
              <a:cs typeface="Calibri"/>
              <a:sym typeface="Calibri"/>
            </a:endParaRPr>
          </a:p>
        </p:txBody>
      </p:sp>
      <p:sp>
        <p:nvSpPr>
          <p:cNvPr id="144" name="Google Shape;144;p9"/>
          <p:cNvSpPr/>
          <p:nvPr/>
        </p:nvSpPr>
        <p:spPr>
          <a:xfrm>
            <a:off x="5999073" y="4873225"/>
            <a:ext cx="3560381" cy="711056"/>
          </a:xfrm>
          <a:prstGeom prst="rect">
            <a:avLst/>
          </a:prstGeom>
          <a:solidFill>
            <a:srgbClr val="F3F8FB"/>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Nunito Sans"/>
                <a:ea typeface="Nunito Sans"/>
                <a:cs typeface="Nunito Sans"/>
                <a:sym typeface="Nunito Sans"/>
              </a:rPr>
              <a:t>December</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Nunito Sans"/>
                <a:ea typeface="Nunito Sans"/>
                <a:cs typeface="Nunito Sans"/>
                <a:sym typeface="Nunito Sans"/>
              </a:rPr>
              <a:t>Eindevaluatie</a:t>
            </a:r>
            <a:endParaRPr b="0" i="0" sz="1600" u="none" cap="none" strike="noStrike">
              <a:solidFill>
                <a:schemeClr val="dk1"/>
              </a:solidFill>
              <a:latin typeface="Calibri"/>
              <a:ea typeface="Calibri"/>
              <a:cs typeface="Calibri"/>
              <a:sym typeface="Calibri"/>
            </a:endParaRPr>
          </a:p>
        </p:txBody>
      </p:sp>
      <p:sp>
        <p:nvSpPr>
          <p:cNvPr id="145" name="Google Shape;145;p9"/>
          <p:cNvSpPr/>
          <p:nvPr/>
        </p:nvSpPr>
        <p:spPr>
          <a:xfrm>
            <a:off x="1612355" y="1571184"/>
            <a:ext cx="2224457" cy="711056"/>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Nunito Sans"/>
                <a:ea typeface="Nunito Sans"/>
                <a:cs typeface="Nunito Sans"/>
                <a:sym typeface="Nunito Sans"/>
              </a:rPr>
              <a:t>Eigenaarschap</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Nunito Sans"/>
                <a:ea typeface="Nunito Sans"/>
                <a:cs typeface="Nunito Sans"/>
                <a:sym typeface="Nunito Sans"/>
              </a:rPr>
              <a:t>Medewerkers maken</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Nunito Sans"/>
                <a:ea typeface="Nunito Sans"/>
                <a:cs typeface="Nunito Sans"/>
                <a:sym typeface="Nunito Sans"/>
              </a:rPr>
              <a:t>een persoonlijk plan en zijn in de lead</a:t>
            </a:r>
            <a:endParaRPr b="0" i="0" sz="1600" u="none" cap="none" strike="noStrike">
              <a:solidFill>
                <a:schemeClr val="dk1"/>
              </a:solidFill>
              <a:latin typeface="Calibri"/>
              <a:ea typeface="Calibri"/>
              <a:cs typeface="Calibri"/>
              <a:sym typeface="Calibri"/>
            </a:endParaRPr>
          </a:p>
        </p:txBody>
      </p:sp>
      <p:sp>
        <p:nvSpPr>
          <p:cNvPr id="146" name="Google Shape;146;p9"/>
          <p:cNvSpPr/>
          <p:nvPr/>
        </p:nvSpPr>
        <p:spPr>
          <a:xfrm>
            <a:off x="1612354" y="3057257"/>
            <a:ext cx="2224457" cy="711056"/>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Nunito Sans"/>
                <a:ea typeface="Nunito Sans"/>
                <a:cs typeface="Nunito Sans"/>
                <a:sym typeface="Nunito Sans"/>
              </a:rPr>
              <a:t>Reflectie &amp; feedback</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Nunito Sans"/>
                <a:ea typeface="Nunito Sans"/>
                <a:cs typeface="Nunito Sans"/>
                <a:sym typeface="Nunito Sans"/>
              </a:rPr>
              <a:t>Medewerkers vragen regelmatig feedback en reflecteren.</a:t>
            </a:r>
            <a:endParaRPr b="0" i="0" sz="1600" u="none" cap="none" strike="noStrike">
              <a:solidFill>
                <a:schemeClr val="dk1"/>
              </a:solidFill>
              <a:latin typeface="Calibri"/>
              <a:ea typeface="Calibri"/>
              <a:cs typeface="Calibri"/>
              <a:sym typeface="Calibri"/>
            </a:endParaRPr>
          </a:p>
        </p:txBody>
      </p:sp>
      <p:sp>
        <p:nvSpPr>
          <p:cNvPr id="147" name="Google Shape;147;p9"/>
          <p:cNvSpPr/>
          <p:nvPr/>
        </p:nvSpPr>
        <p:spPr>
          <a:xfrm>
            <a:off x="1612354" y="4543331"/>
            <a:ext cx="2224457" cy="711056"/>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Nunito Sans"/>
                <a:ea typeface="Nunito Sans"/>
                <a:cs typeface="Nunito Sans"/>
                <a:sym typeface="Nunito Sans"/>
              </a:rPr>
              <a:t>Het goede gesprek</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Nunito Sans"/>
                <a:ea typeface="Nunito Sans"/>
                <a:cs typeface="Nunito Sans"/>
                <a:sym typeface="Nunito Sans"/>
              </a:rPr>
              <a:t>Elke bila staan we stil bij het persoonlijke plan en hoe het gaat</a:t>
            </a:r>
            <a:endParaRPr b="0" i="0" sz="1600" u="none" cap="none" strike="noStrike">
              <a:solidFill>
                <a:schemeClr val="dk1"/>
              </a:solidFill>
              <a:latin typeface="Calibri"/>
              <a:ea typeface="Calibri"/>
              <a:cs typeface="Calibri"/>
              <a:sym typeface="Calibri"/>
            </a:endParaRPr>
          </a:p>
        </p:txBody>
      </p:sp>
      <p:pic>
        <p:nvPicPr>
          <p:cNvPr id="148" name="Google Shape;148;p9"/>
          <p:cNvPicPr preferRelativeResize="0"/>
          <p:nvPr/>
        </p:nvPicPr>
        <p:blipFill rotWithShape="1">
          <a:blip r:embed="rId3">
            <a:alphaModFix/>
          </a:blip>
          <a:srcRect b="0" l="0" r="0" t="0"/>
          <a:stretch/>
        </p:blipFill>
        <p:spPr>
          <a:xfrm rot="256421">
            <a:off x="3014601" y="2051100"/>
            <a:ext cx="6641964" cy="2894250"/>
          </a:xfrm>
          <a:prstGeom prst="rect">
            <a:avLst/>
          </a:prstGeom>
          <a:noFill/>
          <a:ln>
            <a:noFill/>
          </a:ln>
        </p:spPr>
      </p:pic>
      <p:sp>
        <p:nvSpPr>
          <p:cNvPr id="149" name="Google Shape;149;p9"/>
          <p:cNvSpPr/>
          <p:nvPr/>
        </p:nvSpPr>
        <p:spPr>
          <a:xfrm rot="-7370">
            <a:off x="3886683" y="2653218"/>
            <a:ext cx="4897811" cy="163110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Nunito Sans"/>
                <a:ea typeface="Nunito Sans"/>
                <a:cs typeface="Nunito Sans"/>
                <a:sym typeface="Nunito Sans"/>
              </a:rPr>
              <a:t>Suggesties &amp; toelichting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Nunito Sans"/>
                <a:ea typeface="Nunito Sans"/>
                <a:cs typeface="Nunito Sans"/>
                <a:sym typeface="Nunito Sans"/>
              </a:rPr>
              <a:t>Pas deze slide aan aan de cyclus van de klant. Hier omschrijven we het formele proces van de klant. </a:t>
            </a:r>
            <a:endParaRPr b="0" i="0" sz="1400" u="none" cap="none" strike="noStrike">
              <a:solidFill>
                <a:srgbClr val="000000"/>
              </a:solidFill>
              <a:latin typeface="Arial"/>
              <a:ea typeface="Arial"/>
              <a:cs typeface="Arial"/>
              <a:sym typeface="Arial"/>
            </a:endParaRPr>
          </a:p>
        </p:txBody>
      </p:sp>
      <p:pic>
        <p:nvPicPr>
          <p:cNvPr id="150" name="Google Shape;150;p9"/>
          <p:cNvPicPr preferRelativeResize="0"/>
          <p:nvPr/>
        </p:nvPicPr>
        <p:blipFill rotWithShape="1">
          <a:blip r:embed="rId4">
            <a:alphaModFix/>
          </a:blip>
          <a:srcRect b="0" l="0" r="0" t="0"/>
          <a:stretch/>
        </p:blipFill>
        <p:spPr>
          <a:xfrm>
            <a:off x="628814" y="4644219"/>
            <a:ext cx="896112" cy="896112"/>
          </a:xfrm>
          <a:prstGeom prst="rect">
            <a:avLst/>
          </a:prstGeom>
          <a:noFill/>
          <a:ln>
            <a:noFill/>
          </a:ln>
        </p:spPr>
      </p:pic>
      <p:pic>
        <p:nvPicPr>
          <p:cNvPr id="151" name="Google Shape;151;p9"/>
          <p:cNvPicPr preferRelativeResize="0"/>
          <p:nvPr/>
        </p:nvPicPr>
        <p:blipFill rotWithShape="1">
          <a:blip r:embed="rId5">
            <a:alphaModFix/>
          </a:blip>
          <a:srcRect b="0" l="1143" r="1133" t="0"/>
          <a:stretch/>
        </p:blipFill>
        <p:spPr>
          <a:xfrm>
            <a:off x="628813" y="3134699"/>
            <a:ext cx="896112" cy="896112"/>
          </a:xfrm>
          <a:prstGeom prst="rect">
            <a:avLst/>
          </a:prstGeom>
          <a:noFill/>
          <a:ln>
            <a:noFill/>
          </a:ln>
        </p:spPr>
      </p:pic>
      <p:pic>
        <p:nvPicPr>
          <p:cNvPr id="152" name="Google Shape;152;p9"/>
          <p:cNvPicPr preferRelativeResize="0"/>
          <p:nvPr/>
        </p:nvPicPr>
        <p:blipFill rotWithShape="1">
          <a:blip r:embed="rId6">
            <a:alphaModFix/>
          </a:blip>
          <a:srcRect b="0" l="0" r="0" t="0"/>
          <a:stretch/>
        </p:blipFill>
        <p:spPr>
          <a:xfrm>
            <a:off x="628817" y="1727350"/>
            <a:ext cx="896112" cy="89611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7" name="Shape 157"/>
        <p:cNvGrpSpPr/>
        <p:nvPr/>
      </p:nvGrpSpPr>
      <p:grpSpPr>
        <a:xfrm>
          <a:off x="0" y="0"/>
          <a:ext cx="0" cy="0"/>
          <a:chOff x="0" y="0"/>
          <a:chExt cx="0" cy="0"/>
        </a:xfrm>
      </p:grpSpPr>
      <p:sp>
        <p:nvSpPr>
          <p:cNvPr id="158" name="Google Shape;158;p10"/>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159" name="Google Shape;159;p10"/>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160" name="Google Shape;160;p10"/>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rPr>
              <a:t>Where are you now?</a:t>
            </a:r>
            <a:endParaRPr b="0" i="0" sz="4200" u="none" cap="none" strike="noStrike">
              <a:solidFill>
                <a:schemeClr val="dk1"/>
              </a:solidFill>
              <a:latin typeface="Nunito Sans"/>
              <a:ea typeface="Nunito Sans"/>
              <a:cs typeface="Nunito Sans"/>
              <a:sym typeface="Nunito Sans"/>
            </a:endParaRPr>
          </a:p>
        </p:txBody>
      </p:sp>
      <p:pic>
        <p:nvPicPr>
          <p:cNvPr id="161" name="Google Shape;161;p10"/>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5" name="Shape 165"/>
        <p:cNvGrpSpPr/>
        <p:nvPr/>
      </p:nvGrpSpPr>
      <p:grpSpPr>
        <a:xfrm>
          <a:off x="0" y="0"/>
          <a:ext cx="0" cy="0"/>
          <a:chOff x="0" y="0"/>
          <a:chExt cx="0" cy="0"/>
        </a:xfrm>
      </p:grpSpPr>
      <p:sp>
        <p:nvSpPr>
          <p:cNvPr id="166" name="Google Shape;166;p13"/>
          <p:cNvSpPr/>
          <p:nvPr/>
        </p:nvSpPr>
        <p:spPr>
          <a:xfrm>
            <a:off x="468143" y="1215456"/>
            <a:ext cx="11334408"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167" name="Google Shape;167;p13"/>
          <p:cNvSpPr/>
          <p:nvPr/>
        </p:nvSpPr>
        <p:spPr>
          <a:xfrm>
            <a:off x="468143" y="2976518"/>
            <a:ext cx="11334408"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168" name="Google Shape;168;p13"/>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chemeClr val="dk1"/>
                </a:solidFill>
                <a:latin typeface="Nunito Sans"/>
                <a:ea typeface="Nunito Sans"/>
                <a:cs typeface="Nunito Sans"/>
                <a:sym typeface="Nunito Sans"/>
              </a:rPr>
              <a:t>2 minute</a:t>
            </a:r>
            <a:r>
              <a:rPr lang="en-US" sz="2800">
                <a:solidFill>
                  <a:schemeClr val="dk1"/>
                </a:solidFill>
                <a:latin typeface="Nunito Sans"/>
                <a:ea typeface="Nunito Sans"/>
                <a:cs typeface="Nunito Sans"/>
                <a:sym typeface="Nunito Sans"/>
              </a:rPr>
              <a:t>s</a:t>
            </a:r>
            <a:r>
              <a:rPr b="0" i="0" lang="en-US" sz="2800" u="none" cap="none" strike="noStrike">
                <a:solidFill>
                  <a:schemeClr val="dk1"/>
                </a:solidFill>
                <a:latin typeface="Nunito Sans"/>
                <a:ea typeface="Nunito Sans"/>
                <a:cs typeface="Nunito Sans"/>
                <a:sym typeface="Nunito Sans"/>
              </a:rPr>
              <a:t> (individu</a:t>
            </a:r>
            <a:r>
              <a:rPr lang="en-US" sz="2800">
                <a:solidFill>
                  <a:schemeClr val="dk1"/>
                </a:solidFill>
                <a:latin typeface="Nunito Sans"/>
                <a:ea typeface="Nunito Sans"/>
                <a:cs typeface="Nunito Sans"/>
                <a:sym typeface="Nunito Sans"/>
              </a:rPr>
              <a:t>a</a:t>
            </a:r>
            <a:r>
              <a:rPr b="0" i="0" lang="en-US" sz="2800" u="none" cap="none" strike="noStrike">
                <a:solidFill>
                  <a:schemeClr val="dk1"/>
                </a:solidFill>
                <a:latin typeface="Nunito Sans"/>
                <a:ea typeface="Nunito Sans"/>
                <a:cs typeface="Nunito Sans"/>
                <a:sym typeface="Nunito Sans"/>
              </a:rPr>
              <a:t>l) – 13 minute</a:t>
            </a:r>
            <a:r>
              <a:rPr lang="en-US" sz="2800">
                <a:solidFill>
                  <a:schemeClr val="dk1"/>
                </a:solidFill>
                <a:latin typeface="Nunito Sans"/>
                <a:ea typeface="Nunito Sans"/>
                <a:cs typeface="Nunito Sans"/>
                <a:sym typeface="Nunito Sans"/>
              </a:rPr>
              <a:t>s</a:t>
            </a:r>
            <a:r>
              <a:rPr b="0" i="0" lang="en-US" sz="2800" u="none" cap="none" strike="noStrike">
                <a:solidFill>
                  <a:schemeClr val="dk1"/>
                </a:solidFill>
                <a:latin typeface="Nunito Sans"/>
                <a:ea typeface="Nunito Sans"/>
                <a:cs typeface="Nunito Sans"/>
                <a:sym typeface="Nunito Sans"/>
              </a:rPr>
              <a:t> (plenary)</a:t>
            </a:r>
            <a:endParaRPr b="0" i="0" sz="2800" u="none" cap="none" strike="noStrike">
              <a:solidFill>
                <a:schemeClr val="dk1"/>
              </a:solidFill>
              <a:latin typeface="Nunito Sans"/>
              <a:ea typeface="Nunito Sans"/>
              <a:cs typeface="Nunito Sans"/>
              <a:sym typeface="Nunito Sans"/>
            </a:endParaRPr>
          </a:p>
        </p:txBody>
      </p:sp>
      <p:pic>
        <p:nvPicPr>
          <p:cNvPr id="169" name="Google Shape;169;p13"/>
          <p:cNvPicPr preferRelativeResize="0"/>
          <p:nvPr/>
        </p:nvPicPr>
        <p:blipFill rotWithShape="1">
          <a:blip r:embed="rId3">
            <a:alphaModFix/>
          </a:blip>
          <a:srcRect b="0" l="0" r="0" t="0"/>
          <a:stretch/>
        </p:blipFill>
        <p:spPr>
          <a:xfrm>
            <a:off x="729766" y="3369957"/>
            <a:ext cx="447277" cy="447277"/>
          </a:xfrm>
          <a:prstGeom prst="rect">
            <a:avLst/>
          </a:prstGeom>
          <a:noFill/>
          <a:ln>
            <a:noFill/>
          </a:ln>
        </p:spPr>
      </p:pic>
      <p:sp>
        <p:nvSpPr>
          <p:cNvPr id="170" name="Google Shape;170;p13"/>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71" name="Google Shape;171;p13"/>
          <p:cNvSpPr/>
          <p:nvPr/>
        </p:nvSpPr>
        <p:spPr>
          <a:xfrm>
            <a:off x="1258938" y="3142074"/>
            <a:ext cx="10569000" cy="24231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chemeClr val="dk1"/>
                </a:solidFill>
                <a:latin typeface="Nunito Sans"/>
                <a:ea typeface="Nunito Sans"/>
                <a:cs typeface="Nunito Sans"/>
                <a:sym typeface="Nunito Sans"/>
              </a:rPr>
              <a:t>O</a:t>
            </a:r>
            <a:r>
              <a:rPr lang="en-US" sz="2800">
                <a:solidFill>
                  <a:schemeClr val="dk1"/>
                </a:solidFill>
                <a:latin typeface="Nunito Sans"/>
                <a:ea typeface="Nunito Sans"/>
                <a:cs typeface="Nunito Sans"/>
                <a:sym typeface="Nunito Sans"/>
              </a:rPr>
              <a:t>n a</a:t>
            </a:r>
            <a:r>
              <a:rPr b="0" i="0" lang="en-US" sz="2800" u="none" cap="none" strike="noStrike">
                <a:solidFill>
                  <a:schemeClr val="dk1"/>
                </a:solidFill>
                <a:latin typeface="Nunito Sans"/>
                <a:ea typeface="Nunito Sans"/>
                <a:cs typeface="Nunito Sans"/>
                <a:sym typeface="Nunito Sans"/>
              </a:rPr>
              <a:t> scale </a:t>
            </a:r>
            <a:r>
              <a:rPr lang="en-US" sz="2800">
                <a:solidFill>
                  <a:schemeClr val="dk1"/>
                </a:solidFill>
                <a:latin typeface="Nunito Sans"/>
                <a:ea typeface="Nunito Sans"/>
                <a:cs typeface="Nunito Sans"/>
                <a:sym typeface="Nunito Sans"/>
              </a:rPr>
              <a:t>on</a:t>
            </a:r>
            <a:r>
              <a:rPr b="0" i="0" lang="en-US" sz="2800" u="none" cap="none" strike="noStrike">
                <a:solidFill>
                  <a:schemeClr val="dk1"/>
                </a:solidFill>
                <a:latin typeface="Nunito Sans"/>
                <a:ea typeface="Nunito Sans"/>
                <a:cs typeface="Nunito Sans"/>
                <a:sym typeface="Nunito Sans"/>
              </a:rPr>
              <a:t> 1 t</a:t>
            </a:r>
            <a:r>
              <a:rPr lang="en-US" sz="2800">
                <a:solidFill>
                  <a:schemeClr val="dk1"/>
                </a:solidFill>
                <a:latin typeface="Nunito Sans"/>
                <a:ea typeface="Nunito Sans"/>
                <a:cs typeface="Nunito Sans"/>
                <a:sym typeface="Nunito Sans"/>
              </a:rPr>
              <a:t>o</a:t>
            </a:r>
            <a:r>
              <a:rPr b="0" i="0" lang="en-US" sz="2800" u="none" cap="none" strike="noStrike">
                <a:solidFill>
                  <a:schemeClr val="dk1"/>
                </a:solidFill>
                <a:latin typeface="Nunito Sans"/>
                <a:ea typeface="Nunito Sans"/>
                <a:cs typeface="Nunito Sans"/>
                <a:sym typeface="Nunito Sans"/>
              </a:rPr>
              <a:t> 10: </a:t>
            </a:r>
            <a:r>
              <a:rPr lang="en-US" sz="2800">
                <a:solidFill>
                  <a:schemeClr val="dk1"/>
                </a:solidFill>
                <a:latin typeface="Nunito Sans"/>
                <a:ea typeface="Nunito Sans"/>
                <a:cs typeface="Nunito Sans"/>
                <a:sym typeface="Nunito Sans"/>
              </a:rPr>
              <a:t>How do you think you conduct The evaluation interview</a:t>
            </a:r>
            <a:r>
              <a:rPr lang="en-US" sz="2800">
                <a:solidFill>
                  <a:schemeClr val="dk1"/>
                </a:solidFill>
                <a:latin typeface="Nunito Sans"/>
                <a:ea typeface="Nunito Sans"/>
                <a:cs typeface="Nunito Sans"/>
                <a:sym typeface="Nunito Sans"/>
              </a:rPr>
              <a:t> with your employees?</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chemeClr val="dk1"/>
                </a:solidFill>
                <a:latin typeface="Nunito Sans"/>
                <a:ea typeface="Nunito Sans"/>
                <a:cs typeface="Nunito Sans"/>
                <a:sym typeface="Nunito Sans"/>
              </a:rPr>
              <a:t>W</a:t>
            </a:r>
            <a:r>
              <a:rPr lang="en-US" sz="2800">
                <a:solidFill>
                  <a:schemeClr val="dk1"/>
                </a:solidFill>
                <a:latin typeface="Nunito Sans"/>
                <a:ea typeface="Nunito Sans"/>
                <a:cs typeface="Nunito Sans"/>
                <a:sym typeface="Nunito Sans"/>
              </a:rPr>
              <a:t>hat are the do’s and don’t in these conversations that you give yourself this grade?</a:t>
            </a:r>
            <a:r>
              <a:rPr b="0" i="0" lang="en-US" sz="2800" u="none" cap="none" strike="noStrike">
                <a:solidFill>
                  <a:schemeClr val="dk1"/>
                </a:solidFill>
                <a:latin typeface="Nunito Sans"/>
                <a:ea typeface="Nunito Sans"/>
                <a:cs typeface="Nunito Sans"/>
                <a:sym typeface="Nunito Sans"/>
              </a:rPr>
              <a:t> </a:t>
            </a:r>
            <a:endParaRPr b="0" i="0" sz="1400" u="none" cap="none" strike="noStrike">
              <a:solidFill>
                <a:schemeClr val="dk1"/>
              </a:solidFill>
              <a:latin typeface="Arial"/>
              <a:ea typeface="Arial"/>
              <a:cs typeface="Arial"/>
              <a:sym typeface="Arial"/>
            </a:endParaRPr>
          </a:p>
        </p:txBody>
      </p:sp>
      <p:sp>
        <p:nvSpPr>
          <p:cNvPr id="172" name="Google Shape;172;p13"/>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Where are you now?</a:t>
            </a:r>
            <a:endParaRPr b="0" i="0" u="none" cap="none" strike="noStrike">
              <a:solidFill>
                <a:srgbClr val="203F7B"/>
              </a:solidFill>
            </a:endParaRPr>
          </a:p>
        </p:txBody>
      </p:sp>
      <p:pic>
        <p:nvPicPr>
          <p:cNvPr id="173" name="Google Shape;173;p13"/>
          <p:cNvPicPr preferRelativeResize="0"/>
          <p:nvPr/>
        </p:nvPicPr>
        <p:blipFill rotWithShape="1">
          <a:blip r:embed="rId3">
            <a:alphaModFix/>
          </a:blip>
          <a:srcRect b="0" l="0" r="0" t="0"/>
          <a:stretch/>
        </p:blipFill>
        <p:spPr>
          <a:xfrm>
            <a:off x="729766" y="4605159"/>
            <a:ext cx="447277" cy="447277"/>
          </a:xfrm>
          <a:prstGeom prst="rect">
            <a:avLst/>
          </a:prstGeom>
          <a:noFill/>
          <a:ln>
            <a:noFill/>
          </a:ln>
        </p:spPr>
      </p:pic>
      <p:pic>
        <p:nvPicPr>
          <p:cNvPr id="174" name="Google Shape;174;p13"/>
          <p:cNvPicPr preferRelativeResize="0"/>
          <p:nvPr/>
        </p:nvPicPr>
        <p:blipFill rotWithShape="1">
          <a:blip r:embed="rId4">
            <a:alphaModFix/>
          </a:blip>
          <a:srcRect b="0" l="0" r="0" t="0"/>
          <a:stretch/>
        </p:blipFill>
        <p:spPr>
          <a:xfrm>
            <a:off x="735500" y="1578125"/>
            <a:ext cx="585216" cy="56692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9" name="Shape 179"/>
        <p:cNvGrpSpPr/>
        <p:nvPr/>
      </p:nvGrpSpPr>
      <p:grpSpPr>
        <a:xfrm>
          <a:off x="0" y="0"/>
          <a:ext cx="0" cy="0"/>
          <a:chOff x="0" y="0"/>
          <a:chExt cx="0" cy="0"/>
        </a:xfrm>
      </p:grpSpPr>
      <p:sp>
        <p:nvSpPr>
          <p:cNvPr id="180" name="Google Shape;180;p16"/>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181" name="Google Shape;181;p16"/>
          <p:cNvPicPr preferRelativeResize="0"/>
          <p:nvPr/>
        </p:nvPicPr>
        <p:blipFill rotWithShape="1">
          <a:blip r:embed="rId3">
            <a:alphaModFix/>
          </a:blip>
          <a:srcRect b="0" l="1941" r="1941" t="0"/>
          <a:stretch/>
        </p:blipFill>
        <p:spPr>
          <a:xfrm>
            <a:off x="0" y="-10975"/>
            <a:ext cx="12192000" cy="6879950"/>
          </a:xfrm>
          <a:prstGeom prst="rect">
            <a:avLst/>
          </a:prstGeom>
          <a:noFill/>
          <a:ln>
            <a:noFill/>
          </a:ln>
        </p:spPr>
      </p:pic>
      <p:sp>
        <p:nvSpPr>
          <p:cNvPr id="182" name="Google Shape;182;p16"/>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rPr>
              <a:t>Imaging</a:t>
            </a:r>
            <a:endParaRPr b="0" i="0" sz="4200" u="none" cap="none" strike="noStrike">
              <a:solidFill>
                <a:schemeClr val="dk1"/>
              </a:solidFill>
              <a:latin typeface="Nunito Sans"/>
              <a:ea typeface="Nunito Sans"/>
              <a:cs typeface="Nunito Sans"/>
              <a:sym typeface="Nunito Sans"/>
            </a:endParaRPr>
          </a:p>
        </p:txBody>
      </p:sp>
      <p:pic>
        <p:nvPicPr>
          <p:cNvPr id="183" name="Google Shape;183;p16"/>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7" name="Shape 187"/>
        <p:cNvGrpSpPr/>
        <p:nvPr/>
      </p:nvGrpSpPr>
      <p:grpSpPr>
        <a:xfrm>
          <a:off x="0" y="0"/>
          <a:ext cx="0" cy="0"/>
          <a:chOff x="0" y="0"/>
          <a:chExt cx="0" cy="0"/>
        </a:xfrm>
      </p:grpSpPr>
      <p:sp>
        <p:nvSpPr>
          <p:cNvPr id="188" name="Google Shape;188;p17"/>
          <p:cNvSpPr/>
          <p:nvPr/>
        </p:nvSpPr>
        <p:spPr>
          <a:xfrm>
            <a:off x="468143" y="1215456"/>
            <a:ext cx="11334408" cy="462490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189" name="Google Shape;189;p17"/>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lang="en-US" sz="4400">
                <a:solidFill>
                  <a:srgbClr val="203F7B"/>
                </a:solidFill>
                <a:latin typeface="Nunito Sans"/>
                <a:ea typeface="Nunito Sans"/>
                <a:cs typeface="Nunito Sans"/>
                <a:sym typeface="Nunito Sans"/>
              </a:rPr>
              <a:t>Imaging on 2 levels</a:t>
            </a:r>
            <a:endParaRPr b="0" i="0" sz="4400" u="none" cap="none" strike="noStrike">
              <a:solidFill>
                <a:srgbClr val="203F7B"/>
              </a:solidFill>
              <a:latin typeface="Calibri"/>
              <a:ea typeface="Calibri"/>
              <a:cs typeface="Calibri"/>
              <a:sym typeface="Calibri"/>
            </a:endParaRPr>
          </a:p>
        </p:txBody>
      </p:sp>
      <p:sp>
        <p:nvSpPr>
          <p:cNvPr id="190" name="Google Shape;190;p17"/>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91" name="Google Shape;191;p17"/>
          <p:cNvSpPr/>
          <p:nvPr/>
        </p:nvSpPr>
        <p:spPr>
          <a:xfrm>
            <a:off x="1226957" y="1834886"/>
            <a:ext cx="9816900" cy="3860700"/>
          </a:xfrm>
          <a:prstGeom prst="rect">
            <a:avLst/>
          </a:prstGeom>
          <a:noFill/>
          <a:ln>
            <a:noFill/>
          </a:ln>
        </p:spPr>
        <p:txBody>
          <a:bodyPr anchorCtr="0" anchor="t" bIns="45700" lIns="91425" spcFirstLastPara="1" rIns="91425" wrap="square" tIns="45700">
            <a:noAutofit/>
          </a:bodyPr>
          <a:lstStyle/>
          <a:p>
            <a:pPr indent="0" lvl="0" marL="0" marR="38100" rtl="0" algn="l">
              <a:lnSpc>
                <a:spcPct val="128571"/>
              </a:lnSpc>
              <a:spcBef>
                <a:spcPts val="0"/>
              </a:spcBef>
              <a:spcAft>
                <a:spcPts val="0"/>
              </a:spcAft>
              <a:buClr>
                <a:schemeClr val="dk1"/>
              </a:buClr>
              <a:buSzPts val="1100"/>
              <a:buFont typeface="Arial"/>
              <a:buNone/>
            </a:pPr>
            <a:r>
              <a:rPr lang="en-US" sz="2800">
                <a:solidFill>
                  <a:srgbClr val="202124"/>
                </a:solidFill>
                <a:highlight>
                  <a:srgbClr val="F8F9FA"/>
                </a:highlight>
                <a:latin typeface="Nunito Sans"/>
                <a:ea typeface="Nunito Sans"/>
                <a:cs typeface="Nunito Sans"/>
                <a:sym typeface="Nunito Sans"/>
              </a:rPr>
              <a:t>The employee evaluates himself (self-evaluation)</a:t>
            </a:r>
            <a:endParaRPr sz="2800">
              <a:solidFill>
                <a:srgbClr val="202124"/>
              </a:solidFill>
              <a:highlight>
                <a:srgbClr val="F8F9FA"/>
              </a:highlight>
              <a:latin typeface="Nunito Sans"/>
              <a:ea typeface="Nunito Sans"/>
              <a:cs typeface="Nunito Sans"/>
              <a:sym typeface="Nunito Sans"/>
            </a:endParaRPr>
          </a:p>
          <a:p>
            <a:pPr indent="0" lvl="0" marL="0" marR="0" rtl="0" algn="l">
              <a:lnSpc>
                <a:spcPct val="150000"/>
              </a:lnSpc>
              <a:spcBef>
                <a:spcPts val="0"/>
              </a:spcBef>
              <a:spcAft>
                <a:spcPts val="0"/>
              </a:spcAft>
              <a:buClr>
                <a:schemeClr val="dk1"/>
              </a:buClr>
              <a:buSzPts val="1100"/>
              <a:buFont typeface="Arial"/>
              <a:buNone/>
            </a:pPr>
            <a:r>
              <a:rPr lang="en-US" sz="2800">
                <a:solidFill>
                  <a:srgbClr val="202124"/>
                </a:solidFill>
                <a:highlight>
                  <a:srgbClr val="F8F9FA"/>
                </a:highlight>
                <a:latin typeface="Nunito Sans"/>
                <a:ea typeface="Nunito Sans"/>
                <a:cs typeface="Nunito Sans"/>
                <a:sym typeface="Nunito Sans"/>
              </a:rPr>
              <a:t>The manager evaluates the employee</a:t>
            </a:r>
            <a:endParaRPr sz="2800">
              <a:solidFill>
                <a:srgbClr val="202124"/>
              </a:solidFill>
              <a:highlight>
                <a:srgbClr val="F8F9FA"/>
              </a:highlight>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t/>
            </a:r>
            <a:endParaRPr sz="2800">
              <a:solidFill>
                <a:schemeClr val="dk1"/>
              </a:solidFill>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t/>
            </a:r>
            <a:endParaRPr b="0" i="0" sz="2800" u="none" cap="none" strike="noStrike">
              <a:solidFill>
                <a:schemeClr val="dk1"/>
              </a:solidFill>
              <a:latin typeface="Nunito Sans"/>
              <a:ea typeface="Nunito Sans"/>
              <a:cs typeface="Nunito Sans"/>
              <a:sym typeface="Nunito Sans"/>
            </a:endParaRPr>
          </a:p>
        </p:txBody>
      </p:sp>
      <p:pic>
        <p:nvPicPr>
          <p:cNvPr id="192" name="Google Shape;192;p17"/>
          <p:cNvPicPr preferRelativeResize="0"/>
          <p:nvPr/>
        </p:nvPicPr>
        <p:blipFill rotWithShape="1">
          <a:blip r:embed="rId3">
            <a:alphaModFix/>
          </a:blip>
          <a:srcRect b="0" l="0" r="0" t="0"/>
          <a:stretch/>
        </p:blipFill>
        <p:spPr>
          <a:xfrm>
            <a:off x="818481" y="1912750"/>
            <a:ext cx="316964" cy="244927"/>
          </a:xfrm>
          <a:prstGeom prst="rect">
            <a:avLst/>
          </a:prstGeom>
          <a:noFill/>
          <a:ln>
            <a:noFill/>
          </a:ln>
        </p:spPr>
      </p:pic>
      <p:pic>
        <p:nvPicPr>
          <p:cNvPr id="193" name="Google Shape;193;p17"/>
          <p:cNvPicPr preferRelativeResize="0"/>
          <p:nvPr/>
        </p:nvPicPr>
        <p:blipFill rotWithShape="1">
          <a:blip r:embed="rId3">
            <a:alphaModFix/>
          </a:blip>
          <a:srcRect b="0" l="0" r="0" t="0"/>
          <a:stretch/>
        </p:blipFill>
        <p:spPr>
          <a:xfrm>
            <a:off x="799084" y="2550882"/>
            <a:ext cx="316964" cy="24492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74"/>
          <p:cNvSpPr/>
          <p:nvPr/>
        </p:nvSpPr>
        <p:spPr>
          <a:xfrm>
            <a:off x="468143" y="1215456"/>
            <a:ext cx="11334408" cy="462490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199" name="Google Shape;199;p74"/>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lang="en-US" sz="4400">
                <a:solidFill>
                  <a:srgbClr val="203F7B"/>
                </a:solidFill>
                <a:latin typeface="Nunito Sans"/>
                <a:ea typeface="Nunito Sans"/>
                <a:cs typeface="Nunito Sans"/>
                <a:sym typeface="Nunito Sans"/>
              </a:rPr>
              <a:t>Imaging</a:t>
            </a:r>
            <a:r>
              <a:rPr b="0" i="0" lang="en-US" sz="4400" u="none" cap="none" strike="noStrike">
                <a:solidFill>
                  <a:srgbClr val="203F7B"/>
                </a:solidFill>
                <a:latin typeface="Nunito Sans"/>
                <a:ea typeface="Nunito Sans"/>
                <a:cs typeface="Nunito Sans"/>
                <a:sym typeface="Nunito Sans"/>
              </a:rPr>
              <a:t>: </a:t>
            </a:r>
            <a:r>
              <a:rPr lang="en-US" sz="4400">
                <a:solidFill>
                  <a:srgbClr val="203F7B"/>
                </a:solidFill>
                <a:latin typeface="Nunito Sans"/>
                <a:ea typeface="Nunito Sans"/>
                <a:cs typeface="Nunito Sans"/>
                <a:sym typeface="Nunito Sans"/>
              </a:rPr>
              <a:t>What glasses are you wearing?</a:t>
            </a:r>
            <a:endParaRPr b="0" i="0" sz="4400" u="none" cap="none" strike="noStrike">
              <a:solidFill>
                <a:srgbClr val="203F7B"/>
              </a:solidFill>
              <a:latin typeface="Calibri"/>
              <a:ea typeface="Calibri"/>
              <a:cs typeface="Calibri"/>
              <a:sym typeface="Calibri"/>
            </a:endParaRPr>
          </a:p>
        </p:txBody>
      </p:sp>
      <p:sp>
        <p:nvSpPr>
          <p:cNvPr id="200" name="Google Shape;200;p74"/>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201" name="Google Shape;201;p74"/>
          <p:cNvSpPr/>
          <p:nvPr/>
        </p:nvSpPr>
        <p:spPr>
          <a:xfrm>
            <a:off x="1252856" y="1912761"/>
            <a:ext cx="10699800" cy="38607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500">
                <a:solidFill>
                  <a:srgbClr val="202124"/>
                </a:solidFill>
                <a:highlight>
                  <a:srgbClr val="F8F9FA"/>
                </a:highlight>
                <a:latin typeface="Nunito Sans"/>
                <a:ea typeface="Nunito Sans"/>
                <a:cs typeface="Nunito Sans"/>
                <a:sym typeface="Nunito Sans"/>
              </a:rPr>
              <a:t>You are so disturbed by one aspect that this affects your total evaluation</a:t>
            </a:r>
            <a:endParaRPr sz="2500">
              <a:solidFill>
                <a:srgbClr val="202124"/>
              </a:solidFill>
              <a:highlight>
                <a:srgbClr val="F8F9FA"/>
              </a:highlight>
              <a:latin typeface="Nunito Sans"/>
              <a:ea typeface="Nunito Sans"/>
              <a:cs typeface="Nunito Sans"/>
              <a:sym typeface="Nunito Sans"/>
            </a:endParaRPr>
          </a:p>
          <a:p>
            <a:pPr indent="0" lvl="0" marL="0" marR="38100" rtl="0" algn="l">
              <a:lnSpc>
                <a:spcPct val="128571"/>
              </a:lnSpc>
              <a:spcBef>
                <a:spcPts val="0"/>
              </a:spcBef>
              <a:spcAft>
                <a:spcPts val="0"/>
              </a:spcAft>
              <a:buClr>
                <a:schemeClr val="dk1"/>
              </a:buClr>
              <a:buSzPts val="1100"/>
              <a:buFont typeface="Arial"/>
              <a:buNone/>
            </a:pPr>
            <a:r>
              <a:rPr lang="en-US" sz="2500">
                <a:solidFill>
                  <a:srgbClr val="202124"/>
                </a:solidFill>
                <a:highlight>
                  <a:srgbClr val="F8F9FA"/>
                </a:highlight>
                <a:latin typeface="Nunito Sans"/>
                <a:ea typeface="Nunito Sans"/>
                <a:cs typeface="Nunito Sans"/>
                <a:sym typeface="Nunito Sans"/>
              </a:rPr>
              <a:t>(horn effect)</a:t>
            </a:r>
            <a:endParaRPr sz="2500">
              <a:solidFill>
                <a:srgbClr val="202124"/>
              </a:solidFill>
              <a:highlight>
                <a:srgbClr val="F8F9FA"/>
              </a:highlight>
              <a:latin typeface="Nunito Sans"/>
              <a:ea typeface="Nunito Sans"/>
              <a:cs typeface="Nunito Sans"/>
              <a:sym typeface="Nunito Sans"/>
            </a:endParaRPr>
          </a:p>
          <a:p>
            <a:pPr indent="0" lvl="0" marL="0" marR="38100" rtl="0" algn="l">
              <a:lnSpc>
                <a:spcPct val="128571"/>
              </a:lnSpc>
              <a:spcBef>
                <a:spcPts val="0"/>
              </a:spcBef>
              <a:spcAft>
                <a:spcPts val="0"/>
              </a:spcAft>
              <a:buClr>
                <a:schemeClr val="dk1"/>
              </a:buClr>
              <a:buSzPts val="1100"/>
              <a:buFont typeface="Arial"/>
              <a:buNone/>
            </a:pPr>
            <a:r>
              <a:rPr lang="en-US" sz="2500">
                <a:solidFill>
                  <a:srgbClr val="202124"/>
                </a:solidFill>
                <a:highlight>
                  <a:srgbClr val="F8F9FA"/>
                </a:highlight>
                <a:latin typeface="Nunito Sans"/>
                <a:ea typeface="Nunito Sans"/>
                <a:cs typeface="Nunito Sans"/>
                <a:sym typeface="Nunito Sans"/>
              </a:rPr>
              <a:t>Being so enthusiastic about one aspect that it affects your overall evaluation (halo effect)</a:t>
            </a:r>
            <a:endParaRPr sz="2500">
              <a:solidFill>
                <a:srgbClr val="202124"/>
              </a:solidFill>
              <a:highlight>
                <a:srgbClr val="F8F9FA"/>
              </a:highlight>
              <a:latin typeface="Nunito Sans"/>
              <a:ea typeface="Nunito Sans"/>
              <a:cs typeface="Nunito Sans"/>
              <a:sym typeface="Nunito Sans"/>
            </a:endParaRPr>
          </a:p>
          <a:p>
            <a:pPr indent="0" lvl="0" marL="0" marR="38100" rtl="0" algn="l">
              <a:lnSpc>
                <a:spcPct val="128571"/>
              </a:lnSpc>
              <a:spcBef>
                <a:spcPts val="0"/>
              </a:spcBef>
              <a:spcAft>
                <a:spcPts val="0"/>
              </a:spcAft>
              <a:buClr>
                <a:schemeClr val="dk1"/>
              </a:buClr>
              <a:buSzPts val="1100"/>
              <a:buFont typeface="Arial"/>
              <a:buNone/>
            </a:pPr>
            <a:r>
              <a:rPr lang="en-US" sz="2300">
                <a:solidFill>
                  <a:srgbClr val="202124"/>
                </a:solidFill>
                <a:highlight>
                  <a:srgbClr val="F8F9FA"/>
                </a:highlight>
                <a:latin typeface="Nunito Sans"/>
                <a:ea typeface="Nunito Sans"/>
                <a:cs typeface="Nunito Sans"/>
                <a:sym typeface="Nunito Sans"/>
              </a:rPr>
              <a:t>Your own performance and behavior are the norm (projection)</a:t>
            </a:r>
            <a:br>
              <a:rPr i="0" lang="en-US" sz="2700" u="none" cap="none" strike="noStrike">
                <a:solidFill>
                  <a:schemeClr val="dk1"/>
                </a:solidFill>
                <a:latin typeface="Nunito Sans"/>
                <a:ea typeface="Nunito Sans"/>
                <a:cs typeface="Nunito Sans"/>
                <a:sym typeface="Nunito Sans"/>
              </a:rPr>
            </a:br>
            <a:r>
              <a:rPr lang="en-US" sz="2300">
                <a:solidFill>
                  <a:srgbClr val="202124"/>
                </a:solidFill>
                <a:highlight>
                  <a:srgbClr val="F8F9FA"/>
                </a:highlight>
                <a:latin typeface="Nunito Sans"/>
                <a:ea typeface="Nunito Sans"/>
                <a:cs typeface="Nunito Sans"/>
                <a:sym typeface="Nunito Sans"/>
              </a:rPr>
              <a:t>Evaluate especially the last weeks and not the whole year (snapshot)</a:t>
            </a:r>
            <a:endParaRPr sz="2300">
              <a:solidFill>
                <a:srgbClr val="202124"/>
              </a:solidFill>
              <a:highlight>
                <a:srgbClr val="F8F9FA"/>
              </a:highlight>
              <a:latin typeface="Nunito Sans"/>
              <a:ea typeface="Nunito Sans"/>
              <a:cs typeface="Nunito Sans"/>
              <a:sym typeface="Nunito Sans"/>
            </a:endParaRPr>
          </a:p>
          <a:p>
            <a:pPr indent="0" lvl="0" marL="0" marR="38100" rtl="0" algn="l">
              <a:lnSpc>
                <a:spcPct val="128571"/>
              </a:lnSpc>
              <a:spcBef>
                <a:spcPts val="0"/>
              </a:spcBef>
              <a:spcAft>
                <a:spcPts val="0"/>
              </a:spcAft>
              <a:buClr>
                <a:schemeClr val="dk1"/>
              </a:buClr>
              <a:buSzPts val="1100"/>
              <a:buFont typeface="Arial"/>
              <a:buNone/>
            </a:pPr>
            <a:r>
              <a:rPr lang="en-US" sz="2300">
                <a:solidFill>
                  <a:srgbClr val="202124"/>
                </a:solidFill>
                <a:highlight>
                  <a:srgbClr val="F8F9FA"/>
                </a:highlight>
                <a:latin typeface="Nunito Sans"/>
                <a:ea typeface="Nunito Sans"/>
                <a:cs typeface="Nunito Sans"/>
                <a:sym typeface="Nunito Sans"/>
              </a:rPr>
              <a:t>Evaluating without a view on the person, results, situation</a:t>
            </a:r>
            <a:endParaRPr sz="2300">
              <a:solidFill>
                <a:srgbClr val="202124"/>
              </a:solidFill>
              <a:highlight>
                <a:srgbClr val="F8F9FA"/>
              </a:highlight>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t/>
            </a:r>
            <a:endParaRPr sz="2500">
              <a:solidFill>
                <a:schemeClr val="dk1"/>
              </a:solidFill>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t/>
            </a:r>
            <a:endParaRPr b="0" i="0" sz="2800" u="none" cap="none" strike="noStrike">
              <a:solidFill>
                <a:schemeClr val="dk1"/>
              </a:solidFill>
              <a:latin typeface="Nunito Sans"/>
              <a:ea typeface="Nunito Sans"/>
              <a:cs typeface="Nunito Sans"/>
              <a:sym typeface="Nunito Sans"/>
            </a:endParaRPr>
          </a:p>
        </p:txBody>
      </p:sp>
      <p:pic>
        <p:nvPicPr>
          <p:cNvPr id="202" name="Google Shape;202;p74"/>
          <p:cNvPicPr preferRelativeResize="0"/>
          <p:nvPr/>
        </p:nvPicPr>
        <p:blipFill rotWithShape="1">
          <a:blip r:embed="rId3">
            <a:alphaModFix/>
          </a:blip>
          <a:srcRect b="0" l="0" r="0" t="0"/>
          <a:stretch/>
        </p:blipFill>
        <p:spPr>
          <a:xfrm>
            <a:off x="818481" y="2064713"/>
            <a:ext cx="316964" cy="244927"/>
          </a:xfrm>
          <a:prstGeom prst="rect">
            <a:avLst/>
          </a:prstGeom>
          <a:noFill/>
          <a:ln>
            <a:noFill/>
          </a:ln>
        </p:spPr>
      </p:pic>
      <p:pic>
        <p:nvPicPr>
          <p:cNvPr id="203" name="Google Shape;203;p74"/>
          <p:cNvPicPr preferRelativeResize="0"/>
          <p:nvPr/>
        </p:nvPicPr>
        <p:blipFill rotWithShape="1">
          <a:blip r:embed="rId3">
            <a:alphaModFix/>
          </a:blip>
          <a:srcRect b="0" l="0" r="0" t="0"/>
          <a:stretch/>
        </p:blipFill>
        <p:spPr>
          <a:xfrm>
            <a:off x="819468" y="3990049"/>
            <a:ext cx="316964" cy="244927"/>
          </a:xfrm>
          <a:prstGeom prst="rect">
            <a:avLst/>
          </a:prstGeom>
          <a:noFill/>
          <a:ln>
            <a:noFill/>
          </a:ln>
        </p:spPr>
      </p:pic>
      <p:pic>
        <p:nvPicPr>
          <p:cNvPr id="204" name="Google Shape;204;p74"/>
          <p:cNvPicPr preferRelativeResize="0"/>
          <p:nvPr/>
        </p:nvPicPr>
        <p:blipFill rotWithShape="1">
          <a:blip r:embed="rId3">
            <a:alphaModFix/>
          </a:blip>
          <a:srcRect b="0" l="0" r="0" t="0"/>
          <a:stretch/>
        </p:blipFill>
        <p:spPr>
          <a:xfrm>
            <a:off x="818479" y="3187981"/>
            <a:ext cx="316964" cy="244927"/>
          </a:xfrm>
          <a:prstGeom prst="rect">
            <a:avLst/>
          </a:prstGeom>
          <a:noFill/>
          <a:ln>
            <a:noFill/>
          </a:ln>
        </p:spPr>
      </p:pic>
      <p:pic>
        <p:nvPicPr>
          <p:cNvPr id="205" name="Google Shape;205;p74"/>
          <p:cNvPicPr preferRelativeResize="0"/>
          <p:nvPr/>
        </p:nvPicPr>
        <p:blipFill rotWithShape="1">
          <a:blip r:embed="rId3">
            <a:alphaModFix/>
          </a:blip>
          <a:srcRect b="0" l="0" r="0" t="0"/>
          <a:stretch/>
        </p:blipFill>
        <p:spPr>
          <a:xfrm>
            <a:off x="819468" y="4463208"/>
            <a:ext cx="316964" cy="244927"/>
          </a:xfrm>
          <a:prstGeom prst="rect">
            <a:avLst/>
          </a:prstGeom>
          <a:noFill/>
          <a:ln>
            <a:noFill/>
          </a:ln>
        </p:spPr>
      </p:pic>
      <p:pic>
        <p:nvPicPr>
          <p:cNvPr id="206" name="Google Shape;206;p74"/>
          <p:cNvPicPr preferRelativeResize="0"/>
          <p:nvPr/>
        </p:nvPicPr>
        <p:blipFill rotWithShape="1">
          <a:blip r:embed="rId3">
            <a:alphaModFix/>
          </a:blip>
          <a:srcRect b="0" l="0" r="0" t="0"/>
          <a:stretch/>
        </p:blipFill>
        <p:spPr>
          <a:xfrm>
            <a:off x="819470" y="4936342"/>
            <a:ext cx="316964" cy="24492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75"/>
          <p:cNvSpPr/>
          <p:nvPr/>
        </p:nvSpPr>
        <p:spPr>
          <a:xfrm>
            <a:off x="468143" y="1215456"/>
            <a:ext cx="11334408"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212" name="Google Shape;212;p75"/>
          <p:cNvSpPr/>
          <p:nvPr/>
        </p:nvSpPr>
        <p:spPr>
          <a:xfrm>
            <a:off x="468143" y="2976518"/>
            <a:ext cx="11334408"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213" name="Google Shape;213;p75"/>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chemeClr val="dk1"/>
                </a:solidFill>
                <a:latin typeface="Nunito Sans"/>
                <a:ea typeface="Nunito Sans"/>
                <a:cs typeface="Nunito Sans"/>
                <a:sym typeface="Nunito Sans"/>
              </a:rPr>
              <a:t>2 minute</a:t>
            </a:r>
            <a:r>
              <a:rPr lang="en-US" sz="2800">
                <a:solidFill>
                  <a:schemeClr val="dk1"/>
                </a:solidFill>
                <a:latin typeface="Nunito Sans"/>
                <a:ea typeface="Nunito Sans"/>
                <a:cs typeface="Nunito Sans"/>
                <a:sym typeface="Nunito Sans"/>
              </a:rPr>
              <a:t>s</a:t>
            </a:r>
            <a:r>
              <a:rPr b="0" i="0" lang="en-US" sz="2800" u="none" cap="none" strike="noStrike">
                <a:solidFill>
                  <a:schemeClr val="dk1"/>
                </a:solidFill>
                <a:latin typeface="Nunito Sans"/>
                <a:ea typeface="Nunito Sans"/>
                <a:cs typeface="Nunito Sans"/>
                <a:sym typeface="Nunito Sans"/>
              </a:rPr>
              <a:t> (individu</a:t>
            </a:r>
            <a:r>
              <a:rPr lang="en-US" sz="2800">
                <a:solidFill>
                  <a:schemeClr val="dk1"/>
                </a:solidFill>
                <a:latin typeface="Nunito Sans"/>
                <a:ea typeface="Nunito Sans"/>
                <a:cs typeface="Nunito Sans"/>
                <a:sym typeface="Nunito Sans"/>
              </a:rPr>
              <a:t>a</a:t>
            </a:r>
            <a:r>
              <a:rPr b="0" i="0" lang="en-US" sz="2800" u="none" cap="none" strike="noStrike">
                <a:solidFill>
                  <a:schemeClr val="dk1"/>
                </a:solidFill>
                <a:latin typeface="Nunito Sans"/>
                <a:ea typeface="Nunito Sans"/>
                <a:cs typeface="Nunito Sans"/>
                <a:sym typeface="Nunito Sans"/>
              </a:rPr>
              <a:t>l) – 13 minut</a:t>
            </a:r>
            <a:r>
              <a:rPr lang="en-US" sz="2800">
                <a:solidFill>
                  <a:schemeClr val="dk1"/>
                </a:solidFill>
                <a:latin typeface="Nunito Sans"/>
                <a:ea typeface="Nunito Sans"/>
                <a:cs typeface="Nunito Sans"/>
                <a:sym typeface="Nunito Sans"/>
              </a:rPr>
              <a:t>es</a:t>
            </a:r>
            <a:r>
              <a:rPr b="0" i="0" lang="en-US" sz="2800" u="none" cap="none" strike="noStrike">
                <a:solidFill>
                  <a:schemeClr val="dk1"/>
                </a:solidFill>
                <a:latin typeface="Nunito Sans"/>
                <a:ea typeface="Nunito Sans"/>
                <a:cs typeface="Nunito Sans"/>
                <a:sym typeface="Nunito Sans"/>
              </a:rPr>
              <a:t> (plenary)</a:t>
            </a:r>
            <a:endParaRPr b="0" i="0" sz="2800" u="none" cap="none" strike="noStrike">
              <a:solidFill>
                <a:schemeClr val="dk1"/>
              </a:solidFill>
              <a:latin typeface="Nunito Sans"/>
              <a:ea typeface="Nunito Sans"/>
              <a:cs typeface="Nunito Sans"/>
              <a:sym typeface="Nunito Sans"/>
            </a:endParaRPr>
          </a:p>
        </p:txBody>
      </p:sp>
      <p:pic>
        <p:nvPicPr>
          <p:cNvPr id="214" name="Google Shape;214;p75"/>
          <p:cNvPicPr preferRelativeResize="0"/>
          <p:nvPr/>
        </p:nvPicPr>
        <p:blipFill rotWithShape="1">
          <a:blip r:embed="rId3">
            <a:alphaModFix/>
          </a:blip>
          <a:srcRect b="0" l="0" r="0" t="0"/>
          <a:stretch/>
        </p:blipFill>
        <p:spPr>
          <a:xfrm>
            <a:off x="732911" y="3376436"/>
            <a:ext cx="447277" cy="447277"/>
          </a:xfrm>
          <a:prstGeom prst="rect">
            <a:avLst/>
          </a:prstGeom>
          <a:noFill/>
          <a:ln>
            <a:noFill/>
          </a:ln>
        </p:spPr>
      </p:pic>
      <p:sp>
        <p:nvSpPr>
          <p:cNvPr id="215" name="Google Shape;215;p75"/>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216" name="Google Shape;216;p75"/>
          <p:cNvSpPr/>
          <p:nvPr/>
        </p:nvSpPr>
        <p:spPr>
          <a:xfrm>
            <a:off x="1320716" y="3313524"/>
            <a:ext cx="10569000" cy="2423100"/>
          </a:xfrm>
          <a:prstGeom prst="rect">
            <a:avLst/>
          </a:prstGeom>
          <a:noFill/>
          <a:ln>
            <a:noFill/>
          </a:ln>
        </p:spPr>
        <p:txBody>
          <a:bodyPr anchorCtr="0" anchor="t" bIns="45700" lIns="91425" spcFirstLastPara="1" rIns="91425" wrap="square" tIns="45700">
            <a:noAutofit/>
          </a:bodyPr>
          <a:lstStyle/>
          <a:p>
            <a:pPr indent="0" lvl="0" marL="0" marR="38100" rtl="0" algn="l">
              <a:lnSpc>
                <a:spcPct val="128571"/>
              </a:lnSpc>
              <a:spcBef>
                <a:spcPts val="0"/>
              </a:spcBef>
              <a:spcAft>
                <a:spcPts val="0"/>
              </a:spcAft>
              <a:buClr>
                <a:schemeClr val="dk1"/>
              </a:buClr>
              <a:buSzPts val="1100"/>
              <a:buFont typeface="Arial"/>
              <a:buNone/>
            </a:pPr>
            <a:r>
              <a:rPr lang="en-US" sz="2700">
                <a:solidFill>
                  <a:srgbClr val="202124"/>
                </a:solidFill>
                <a:highlight>
                  <a:srgbClr val="F8F9FA"/>
                </a:highlight>
                <a:latin typeface="Nunito Sans"/>
                <a:ea typeface="Nunito Sans"/>
                <a:cs typeface="Nunito Sans"/>
                <a:sym typeface="Nunito Sans"/>
              </a:rPr>
              <a:t>As a recipient: which of these 'glasses' have you experienced in evaluations you have received yourself? How did that feel?</a:t>
            </a:r>
            <a:endParaRPr sz="2700">
              <a:solidFill>
                <a:srgbClr val="202124"/>
              </a:solidFill>
              <a:highlight>
                <a:srgbClr val="F8F9FA"/>
              </a:highlight>
              <a:latin typeface="Nunito Sans"/>
              <a:ea typeface="Nunito Sans"/>
              <a:cs typeface="Nunito Sans"/>
              <a:sym typeface="Nunito Sans"/>
            </a:endParaRPr>
          </a:p>
          <a:p>
            <a:pPr indent="0" lvl="0" marL="0" marR="38100" rtl="0" algn="l">
              <a:lnSpc>
                <a:spcPct val="128571"/>
              </a:lnSpc>
              <a:spcBef>
                <a:spcPts val="0"/>
              </a:spcBef>
              <a:spcAft>
                <a:spcPts val="0"/>
              </a:spcAft>
              <a:buClr>
                <a:schemeClr val="dk1"/>
              </a:buClr>
              <a:buSzPts val="1100"/>
              <a:buFont typeface="Arial"/>
              <a:buNone/>
            </a:pPr>
            <a:r>
              <a:rPr lang="en-US" sz="2800">
                <a:solidFill>
                  <a:srgbClr val="202124"/>
                </a:solidFill>
                <a:highlight>
                  <a:srgbClr val="F8F9FA"/>
                </a:highlight>
                <a:latin typeface="Nunito Sans"/>
                <a:ea typeface="Nunito Sans"/>
                <a:cs typeface="Nunito Sans"/>
                <a:sym typeface="Nunito Sans"/>
              </a:rPr>
              <a:t>As a giver: which 'glasses' are the greatest risk for you when you evaluate? And what do you do to prevent that?</a:t>
            </a:r>
            <a:endParaRPr sz="2800">
              <a:solidFill>
                <a:srgbClr val="202124"/>
              </a:solidFill>
              <a:highlight>
                <a:srgbClr val="F8F9FA"/>
              </a:highlight>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t/>
            </a:r>
            <a:endParaRPr sz="2800">
              <a:solidFill>
                <a:schemeClr val="dk1"/>
              </a:solidFill>
              <a:latin typeface="Nunito Sans"/>
              <a:ea typeface="Nunito Sans"/>
              <a:cs typeface="Nunito Sans"/>
              <a:sym typeface="Nunito Sans"/>
            </a:endParaRPr>
          </a:p>
        </p:txBody>
      </p:sp>
      <p:sp>
        <p:nvSpPr>
          <p:cNvPr id="217" name="Google Shape;217;p75"/>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Your experience</a:t>
            </a:r>
            <a:endParaRPr b="0" i="0" u="none" cap="none" strike="noStrike">
              <a:solidFill>
                <a:srgbClr val="203F7B"/>
              </a:solidFill>
            </a:endParaRPr>
          </a:p>
        </p:txBody>
      </p:sp>
      <p:pic>
        <p:nvPicPr>
          <p:cNvPr id="218" name="Google Shape;218;p75"/>
          <p:cNvPicPr preferRelativeResize="0"/>
          <p:nvPr/>
        </p:nvPicPr>
        <p:blipFill rotWithShape="1">
          <a:blip r:embed="rId3">
            <a:alphaModFix/>
          </a:blip>
          <a:srcRect b="0" l="0" r="0" t="0"/>
          <a:stretch/>
        </p:blipFill>
        <p:spPr>
          <a:xfrm>
            <a:off x="732910" y="4608398"/>
            <a:ext cx="447277" cy="447277"/>
          </a:xfrm>
          <a:prstGeom prst="rect">
            <a:avLst/>
          </a:prstGeom>
          <a:noFill/>
          <a:ln>
            <a:noFill/>
          </a:ln>
        </p:spPr>
      </p:pic>
      <p:pic>
        <p:nvPicPr>
          <p:cNvPr id="219" name="Google Shape;219;p75"/>
          <p:cNvPicPr preferRelativeResize="0"/>
          <p:nvPr/>
        </p:nvPicPr>
        <p:blipFill rotWithShape="1">
          <a:blip r:embed="rId4">
            <a:alphaModFix/>
          </a:blip>
          <a:srcRect b="0" l="0" r="0" t="0"/>
          <a:stretch/>
        </p:blipFill>
        <p:spPr>
          <a:xfrm>
            <a:off x="735500" y="1578125"/>
            <a:ext cx="585216" cy="56692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76"/>
          <p:cNvSpPr/>
          <p:nvPr/>
        </p:nvSpPr>
        <p:spPr>
          <a:xfrm>
            <a:off x="440381" y="1259056"/>
            <a:ext cx="11334300" cy="14343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225" name="Google Shape;225;p76"/>
          <p:cNvSpPr/>
          <p:nvPr/>
        </p:nvSpPr>
        <p:spPr>
          <a:xfrm>
            <a:off x="440381" y="3020118"/>
            <a:ext cx="11334300" cy="28638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226" name="Google Shape;226;p76"/>
          <p:cNvSpPr/>
          <p:nvPr/>
        </p:nvSpPr>
        <p:spPr>
          <a:xfrm>
            <a:off x="1411363" y="1569816"/>
            <a:ext cx="10569000" cy="7803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chemeClr val="dk1"/>
                </a:solidFill>
                <a:latin typeface="Nunito Sans"/>
                <a:ea typeface="Nunito Sans"/>
                <a:cs typeface="Nunito Sans"/>
                <a:sym typeface="Nunito Sans"/>
              </a:rPr>
              <a:t>45 minute</a:t>
            </a:r>
            <a:r>
              <a:rPr lang="en-US" sz="2800">
                <a:solidFill>
                  <a:schemeClr val="dk1"/>
                </a:solidFill>
                <a:latin typeface="Nunito Sans"/>
                <a:ea typeface="Nunito Sans"/>
                <a:cs typeface="Nunito Sans"/>
                <a:sym typeface="Nunito Sans"/>
              </a:rPr>
              <a:t>s</a:t>
            </a:r>
            <a:r>
              <a:rPr b="0" i="0" lang="en-US" sz="2800" u="none" cap="none" strike="noStrike">
                <a:solidFill>
                  <a:schemeClr val="dk1"/>
                </a:solidFill>
                <a:latin typeface="Nunito Sans"/>
                <a:ea typeface="Nunito Sans"/>
                <a:cs typeface="Nunito Sans"/>
                <a:sym typeface="Nunito Sans"/>
              </a:rPr>
              <a:t> (plenary) </a:t>
            </a:r>
            <a:endParaRPr b="0" i="0" sz="2800" u="none" cap="none" strike="noStrike">
              <a:solidFill>
                <a:schemeClr val="dk1"/>
              </a:solidFill>
              <a:latin typeface="Nunito Sans"/>
              <a:ea typeface="Nunito Sans"/>
              <a:cs typeface="Nunito Sans"/>
              <a:sym typeface="Nunito Sans"/>
            </a:endParaRPr>
          </a:p>
        </p:txBody>
      </p:sp>
      <p:pic>
        <p:nvPicPr>
          <p:cNvPr id="227" name="Google Shape;227;p76"/>
          <p:cNvPicPr preferRelativeResize="0"/>
          <p:nvPr/>
        </p:nvPicPr>
        <p:blipFill rotWithShape="1">
          <a:blip r:embed="rId3">
            <a:alphaModFix/>
          </a:blip>
          <a:srcRect b="0" l="0" r="0" t="0"/>
          <a:stretch/>
        </p:blipFill>
        <p:spPr>
          <a:xfrm>
            <a:off x="722211" y="3509664"/>
            <a:ext cx="447277" cy="447277"/>
          </a:xfrm>
          <a:prstGeom prst="rect">
            <a:avLst/>
          </a:prstGeom>
          <a:noFill/>
          <a:ln>
            <a:noFill/>
          </a:ln>
        </p:spPr>
      </p:pic>
      <p:sp>
        <p:nvSpPr>
          <p:cNvPr id="228" name="Google Shape;228;p76"/>
          <p:cNvSpPr txBox="1"/>
          <p:nvPr/>
        </p:nvSpPr>
        <p:spPr>
          <a:xfrm>
            <a:off x="3218713" y="766613"/>
            <a:ext cx="246300" cy="4923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229" name="Google Shape;229;p76"/>
          <p:cNvSpPr/>
          <p:nvPr/>
        </p:nvSpPr>
        <p:spPr>
          <a:xfrm>
            <a:off x="1320716" y="3460818"/>
            <a:ext cx="10569000" cy="2423100"/>
          </a:xfrm>
          <a:prstGeom prst="rect">
            <a:avLst/>
          </a:prstGeom>
          <a:noFill/>
          <a:ln>
            <a:noFill/>
          </a:ln>
        </p:spPr>
        <p:txBody>
          <a:bodyPr anchorCtr="0" anchor="t" bIns="45700" lIns="91425" spcFirstLastPara="1" rIns="91425" wrap="square" tIns="45700">
            <a:noAutofit/>
          </a:bodyPr>
          <a:lstStyle/>
          <a:p>
            <a:pPr indent="0" lvl="0" marL="0" marR="38100" rtl="0" algn="l">
              <a:lnSpc>
                <a:spcPct val="128571"/>
              </a:lnSpc>
              <a:spcBef>
                <a:spcPts val="0"/>
              </a:spcBef>
              <a:spcAft>
                <a:spcPts val="0"/>
              </a:spcAft>
              <a:buClr>
                <a:schemeClr val="dk1"/>
              </a:buClr>
              <a:buSzPts val="1100"/>
              <a:buFont typeface="Arial"/>
              <a:buNone/>
            </a:pPr>
            <a:r>
              <a:rPr lang="en-US" sz="2800">
                <a:solidFill>
                  <a:srgbClr val="202124"/>
                </a:solidFill>
                <a:highlight>
                  <a:srgbClr val="F8F9FA"/>
                </a:highlight>
                <a:latin typeface="Nunito Sans"/>
                <a:ea typeface="Nunito Sans"/>
                <a:cs typeface="Nunito Sans"/>
                <a:sym typeface="Nunito Sans"/>
              </a:rPr>
              <a:t>Looking at your team: which employee do you evaluate above average? Why?</a:t>
            </a:r>
            <a:endParaRPr sz="2800">
              <a:solidFill>
                <a:schemeClr val="dk1"/>
              </a:solidFill>
              <a:latin typeface="Nunito Sans"/>
              <a:ea typeface="Nunito Sans"/>
              <a:cs typeface="Nunito Sans"/>
              <a:sym typeface="Nunito Sans"/>
            </a:endParaRPr>
          </a:p>
          <a:p>
            <a:pPr indent="0" lvl="0" marL="0" marR="38100" rtl="0" algn="l">
              <a:lnSpc>
                <a:spcPct val="128571"/>
              </a:lnSpc>
              <a:spcBef>
                <a:spcPts val="0"/>
              </a:spcBef>
              <a:spcAft>
                <a:spcPts val="0"/>
              </a:spcAft>
              <a:buClr>
                <a:schemeClr val="dk1"/>
              </a:buClr>
              <a:buSzPts val="1100"/>
              <a:buFont typeface="Arial"/>
              <a:buNone/>
            </a:pPr>
            <a:r>
              <a:rPr lang="en-US" sz="2800">
                <a:solidFill>
                  <a:srgbClr val="202124"/>
                </a:solidFill>
                <a:highlight>
                  <a:srgbClr val="F8F9FA"/>
                </a:highlight>
                <a:latin typeface="Nunito Sans"/>
                <a:ea typeface="Nunito Sans"/>
                <a:cs typeface="Nunito Sans"/>
                <a:sym typeface="Nunito Sans"/>
              </a:rPr>
              <a:t>Looking at your team: which employee do you evaluate below average? Why?</a:t>
            </a:r>
            <a:endParaRPr sz="2800">
              <a:solidFill>
                <a:srgbClr val="202124"/>
              </a:solidFill>
              <a:highlight>
                <a:srgbClr val="F8F9FA"/>
              </a:highlight>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t/>
            </a:r>
            <a:endParaRPr sz="2800">
              <a:solidFill>
                <a:schemeClr val="dk1"/>
              </a:solidFill>
              <a:latin typeface="Nunito Sans"/>
              <a:ea typeface="Nunito Sans"/>
              <a:cs typeface="Nunito Sans"/>
              <a:sym typeface="Nunito Sans"/>
            </a:endParaRPr>
          </a:p>
        </p:txBody>
      </p:sp>
      <p:sp>
        <p:nvSpPr>
          <p:cNvPr id="230" name="Google Shape;230;p76"/>
          <p:cNvSpPr txBox="1"/>
          <p:nvPr>
            <p:ph type="title"/>
          </p:nvPr>
        </p:nvSpPr>
        <p:spPr>
          <a:xfrm>
            <a:off x="211586" y="315091"/>
            <a:ext cx="11563200" cy="944700"/>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Imaging</a:t>
            </a:r>
            <a:r>
              <a:rPr lang="en-US">
                <a:solidFill>
                  <a:srgbClr val="203F7B"/>
                </a:solidFill>
                <a:latin typeface="Nunito Sans"/>
                <a:ea typeface="Nunito Sans"/>
                <a:cs typeface="Nunito Sans"/>
                <a:sym typeface="Nunito Sans"/>
              </a:rPr>
              <a:t>: Your evaluations</a:t>
            </a:r>
            <a:endParaRPr b="0" i="0" u="none" cap="none" strike="noStrike">
              <a:solidFill>
                <a:srgbClr val="203F7B"/>
              </a:solidFill>
            </a:endParaRPr>
          </a:p>
        </p:txBody>
      </p:sp>
      <p:pic>
        <p:nvPicPr>
          <p:cNvPr id="231" name="Google Shape;231;p76"/>
          <p:cNvPicPr preferRelativeResize="0"/>
          <p:nvPr/>
        </p:nvPicPr>
        <p:blipFill rotWithShape="1">
          <a:blip r:embed="rId3">
            <a:alphaModFix/>
          </a:blip>
          <a:srcRect b="0" l="0" r="0" t="0"/>
          <a:stretch/>
        </p:blipFill>
        <p:spPr>
          <a:xfrm>
            <a:off x="704011" y="4705306"/>
            <a:ext cx="447277" cy="447277"/>
          </a:xfrm>
          <a:prstGeom prst="rect">
            <a:avLst/>
          </a:prstGeom>
          <a:noFill/>
          <a:ln>
            <a:noFill/>
          </a:ln>
        </p:spPr>
      </p:pic>
      <p:pic>
        <p:nvPicPr>
          <p:cNvPr id="232" name="Google Shape;232;p76"/>
          <p:cNvPicPr preferRelativeResize="0"/>
          <p:nvPr/>
        </p:nvPicPr>
        <p:blipFill rotWithShape="1">
          <a:blip r:embed="rId4">
            <a:alphaModFix/>
          </a:blip>
          <a:srcRect b="0" l="0" r="0" t="0"/>
          <a:stretch/>
        </p:blipFill>
        <p:spPr>
          <a:xfrm>
            <a:off x="735500" y="1578125"/>
            <a:ext cx="585216" cy="56692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77"/>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239" name="Google Shape;239;p77"/>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240" name="Google Shape;240;p77"/>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US" sz="4200" u="none" cap="none" strike="noStrike">
                <a:solidFill>
                  <a:schemeClr val="lt1"/>
                </a:solidFill>
                <a:latin typeface="Nunito Sans"/>
                <a:ea typeface="Nunito Sans"/>
                <a:cs typeface="Nunito Sans"/>
                <a:sym typeface="Nunito Sans"/>
              </a:rPr>
              <a:t>Pau</a:t>
            </a:r>
            <a:r>
              <a:rPr b="1" lang="en-US" sz="4200">
                <a:solidFill>
                  <a:schemeClr val="lt1"/>
                </a:solidFill>
                <a:latin typeface="Nunito Sans"/>
                <a:ea typeface="Nunito Sans"/>
                <a:cs typeface="Nunito Sans"/>
                <a:sym typeface="Nunito Sans"/>
              </a:rPr>
              <a:t>s</a:t>
            </a:r>
            <a:r>
              <a:rPr b="1" i="0" lang="en-US" sz="4200" u="none" cap="none" strike="noStrike">
                <a:solidFill>
                  <a:schemeClr val="lt1"/>
                </a:solidFill>
                <a:latin typeface="Nunito Sans"/>
                <a:ea typeface="Nunito Sans"/>
                <a:cs typeface="Nunito Sans"/>
                <a:sym typeface="Nunito Sans"/>
              </a:rPr>
              <a:t>e</a:t>
            </a:r>
            <a:endParaRPr b="0" i="0" sz="4200" u="none" cap="none" strike="noStrike">
              <a:solidFill>
                <a:schemeClr val="dk1"/>
              </a:solidFill>
              <a:latin typeface="Nunito Sans"/>
              <a:ea typeface="Nunito Sans"/>
              <a:cs typeface="Nunito Sans"/>
              <a:sym typeface="Nunito Sans"/>
            </a:endParaRPr>
          </a:p>
        </p:txBody>
      </p:sp>
      <p:pic>
        <p:nvPicPr>
          <p:cNvPr id="241" name="Google Shape;241;p77"/>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6" name="Shape 246"/>
        <p:cNvGrpSpPr/>
        <p:nvPr/>
      </p:nvGrpSpPr>
      <p:grpSpPr>
        <a:xfrm>
          <a:off x="0" y="0"/>
          <a:ext cx="0" cy="0"/>
          <a:chOff x="0" y="0"/>
          <a:chExt cx="0" cy="0"/>
        </a:xfrm>
      </p:grpSpPr>
      <p:sp>
        <p:nvSpPr>
          <p:cNvPr id="247" name="Google Shape;247;p20"/>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248" name="Google Shape;248;p20"/>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249" name="Google Shape;249;p20"/>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rPr>
              <a:t>Self evaluation</a:t>
            </a:r>
            <a:endParaRPr b="0" i="0" sz="4200" u="none" cap="none" strike="noStrike">
              <a:solidFill>
                <a:schemeClr val="dk1"/>
              </a:solidFill>
              <a:latin typeface="Nunito Sans"/>
              <a:ea typeface="Nunito Sans"/>
              <a:cs typeface="Nunito Sans"/>
              <a:sym typeface="Nunito Sans"/>
            </a:endParaRPr>
          </a:p>
        </p:txBody>
      </p:sp>
      <p:pic>
        <p:nvPicPr>
          <p:cNvPr id="250" name="Google Shape;250;p20"/>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78"/>
          <p:cNvSpPr/>
          <p:nvPr/>
        </p:nvSpPr>
        <p:spPr>
          <a:xfrm>
            <a:off x="468143" y="1215456"/>
            <a:ext cx="11334408"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256" name="Google Shape;256;p78"/>
          <p:cNvSpPr/>
          <p:nvPr/>
        </p:nvSpPr>
        <p:spPr>
          <a:xfrm>
            <a:off x="468143" y="2976518"/>
            <a:ext cx="11334408"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257" name="Google Shape;257;p78"/>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chemeClr val="dk1"/>
                </a:solidFill>
                <a:latin typeface="Nunito Sans"/>
                <a:ea typeface="Nunito Sans"/>
                <a:cs typeface="Nunito Sans"/>
                <a:sym typeface="Nunito Sans"/>
              </a:rPr>
              <a:t>10 minute</a:t>
            </a:r>
            <a:r>
              <a:rPr lang="en-US" sz="2800">
                <a:solidFill>
                  <a:schemeClr val="dk1"/>
                </a:solidFill>
                <a:latin typeface="Nunito Sans"/>
                <a:ea typeface="Nunito Sans"/>
                <a:cs typeface="Nunito Sans"/>
                <a:sym typeface="Nunito Sans"/>
              </a:rPr>
              <a:t>s </a:t>
            </a:r>
            <a:r>
              <a:rPr b="0" i="0" lang="en-US" sz="2800" u="none" cap="none" strike="noStrike">
                <a:solidFill>
                  <a:schemeClr val="dk1"/>
                </a:solidFill>
                <a:latin typeface="Nunito Sans"/>
                <a:ea typeface="Nunito Sans"/>
                <a:cs typeface="Nunito Sans"/>
                <a:sym typeface="Nunito Sans"/>
              </a:rPr>
              <a:t>(plenary) </a:t>
            </a:r>
            <a:endParaRPr b="0" i="0" sz="2800" u="none" cap="none" strike="noStrike">
              <a:solidFill>
                <a:schemeClr val="dk1"/>
              </a:solidFill>
              <a:latin typeface="Nunito Sans"/>
              <a:ea typeface="Nunito Sans"/>
              <a:cs typeface="Nunito Sans"/>
              <a:sym typeface="Nunito Sans"/>
            </a:endParaRPr>
          </a:p>
        </p:txBody>
      </p:sp>
      <p:pic>
        <p:nvPicPr>
          <p:cNvPr id="258" name="Google Shape;258;p78"/>
          <p:cNvPicPr preferRelativeResize="0"/>
          <p:nvPr/>
        </p:nvPicPr>
        <p:blipFill rotWithShape="1">
          <a:blip r:embed="rId3">
            <a:alphaModFix/>
          </a:blip>
          <a:srcRect b="0" l="0" r="0" t="0"/>
          <a:stretch/>
        </p:blipFill>
        <p:spPr>
          <a:xfrm>
            <a:off x="735499" y="3508042"/>
            <a:ext cx="447277" cy="447277"/>
          </a:xfrm>
          <a:prstGeom prst="rect">
            <a:avLst/>
          </a:prstGeom>
          <a:noFill/>
          <a:ln>
            <a:noFill/>
          </a:ln>
        </p:spPr>
      </p:pic>
      <p:sp>
        <p:nvSpPr>
          <p:cNvPr id="259" name="Google Shape;259;p78"/>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260" name="Google Shape;260;p78"/>
          <p:cNvSpPr/>
          <p:nvPr/>
        </p:nvSpPr>
        <p:spPr>
          <a:xfrm>
            <a:off x="1267675" y="3346560"/>
            <a:ext cx="10569000" cy="2377500"/>
          </a:xfrm>
          <a:prstGeom prst="rect">
            <a:avLst/>
          </a:prstGeom>
          <a:noFill/>
          <a:ln>
            <a:noFill/>
          </a:ln>
        </p:spPr>
        <p:txBody>
          <a:bodyPr anchorCtr="0" anchor="t" bIns="45700" lIns="91425" spcFirstLastPara="1" rIns="91425" wrap="square" tIns="45700">
            <a:noAutofit/>
          </a:bodyPr>
          <a:lstStyle/>
          <a:p>
            <a:pPr indent="0" lvl="0" marL="0" marR="38100" rtl="0" algn="l">
              <a:lnSpc>
                <a:spcPct val="128571"/>
              </a:lnSpc>
              <a:spcBef>
                <a:spcPts val="0"/>
              </a:spcBef>
              <a:spcAft>
                <a:spcPts val="0"/>
              </a:spcAft>
              <a:buClr>
                <a:schemeClr val="dk1"/>
              </a:buClr>
              <a:buSzPts val="1100"/>
              <a:buFont typeface="Arial"/>
              <a:buNone/>
            </a:pPr>
            <a:r>
              <a:rPr lang="en-US" sz="2800">
                <a:solidFill>
                  <a:srgbClr val="202124"/>
                </a:solidFill>
                <a:highlight>
                  <a:srgbClr val="F8F9FA"/>
                </a:highlight>
                <a:latin typeface="Nunito Sans"/>
                <a:ea typeface="Nunito Sans"/>
                <a:cs typeface="Nunito Sans"/>
                <a:sym typeface="Nunito Sans"/>
              </a:rPr>
              <a:t>What makes a self-evaluation a good self-evaluation?</a:t>
            </a:r>
            <a:endParaRPr sz="2800">
              <a:solidFill>
                <a:srgbClr val="202124"/>
              </a:solidFill>
              <a:highlight>
                <a:srgbClr val="F8F9FA"/>
              </a:highlight>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t/>
            </a:r>
            <a:endParaRPr sz="2800">
              <a:solidFill>
                <a:schemeClr val="dk1"/>
              </a:solidFill>
              <a:latin typeface="Nunito Sans"/>
              <a:ea typeface="Nunito Sans"/>
              <a:cs typeface="Nunito Sans"/>
              <a:sym typeface="Nunito Sans"/>
            </a:endParaRPr>
          </a:p>
        </p:txBody>
      </p:sp>
      <p:sp>
        <p:nvSpPr>
          <p:cNvPr id="261" name="Google Shape;261;p78"/>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Self evaluation</a:t>
            </a:r>
            <a:endParaRPr b="0" i="0" u="none" cap="none" strike="noStrike">
              <a:solidFill>
                <a:srgbClr val="203F7B"/>
              </a:solidFill>
            </a:endParaRPr>
          </a:p>
        </p:txBody>
      </p:sp>
      <p:pic>
        <p:nvPicPr>
          <p:cNvPr id="262" name="Google Shape;262;p78"/>
          <p:cNvPicPr preferRelativeResize="0"/>
          <p:nvPr/>
        </p:nvPicPr>
        <p:blipFill rotWithShape="1">
          <a:blip r:embed="rId4">
            <a:alphaModFix/>
          </a:blip>
          <a:srcRect b="0" l="0" r="0" t="0"/>
          <a:stretch/>
        </p:blipFill>
        <p:spPr>
          <a:xfrm>
            <a:off x="735500" y="1578125"/>
            <a:ext cx="585216" cy="56692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79"/>
          <p:cNvSpPr/>
          <p:nvPr/>
        </p:nvSpPr>
        <p:spPr>
          <a:xfrm>
            <a:off x="468143" y="1215456"/>
            <a:ext cx="11334408" cy="462490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268" name="Google Shape;268;p79"/>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lang="en-US" sz="4400">
                <a:solidFill>
                  <a:srgbClr val="203F7B"/>
                </a:solidFill>
                <a:latin typeface="Nunito Sans"/>
                <a:ea typeface="Nunito Sans"/>
                <a:cs typeface="Nunito Sans"/>
                <a:sym typeface="Nunito Sans"/>
              </a:rPr>
              <a:t>A good self evaluation</a:t>
            </a:r>
            <a:endParaRPr b="0" i="0" sz="4400" u="none" cap="none" strike="noStrike">
              <a:solidFill>
                <a:srgbClr val="203F7B"/>
              </a:solidFill>
              <a:latin typeface="Calibri"/>
              <a:ea typeface="Calibri"/>
              <a:cs typeface="Calibri"/>
              <a:sym typeface="Calibri"/>
            </a:endParaRPr>
          </a:p>
        </p:txBody>
      </p:sp>
      <p:sp>
        <p:nvSpPr>
          <p:cNvPr id="269" name="Google Shape;269;p79"/>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270" name="Google Shape;270;p79"/>
          <p:cNvSpPr/>
          <p:nvPr/>
        </p:nvSpPr>
        <p:spPr>
          <a:xfrm>
            <a:off x="1252981" y="1620561"/>
            <a:ext cx="10699670"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chemeClr val="dk1"/>
              </a:buClr>
              <a:buSzPts val="1100"/>
              <a:buFont typeface="Arial"/>
              <a:buNone/>
            </a:pPr>
            <a:r>
              <a:rPr lang="en-US" sz="2800">
                <a:solidFill>
                  <a:schemeClr val="dk1"/>
                </a:solidFill>
                <a:latin typeface="Nunito Sans"/>
                <a:ea typeface="Nunito Sans"/>
                <a:cs typeface="Nunito Sans"/>
                <a:sym typeface="Nunito Sans"/>
              </a:rPr>
              <a:t>Objective, substantiated</a:t>
            </a:r>
            <a:endParaRPr sz="2800">
              <a:solidFill>
                <a:schemeClr val="dk1"/>
              </a:solidFill>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The employee wants to learn from it</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What went well and what could be improved</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Full on the important things</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honest, vulnerable</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t/>
            </a:r>
            <a:endParaRPr b="0" i="0" sz="2800" u="none" cap="none" strike="noStrike">
              <a:solidFill>
                <a:schemeClr val="dk1"/>
              </a:solidFill>
              <a:latin typeface="Nunito Sans"/>
              <a:ea typeface="Nunito Sans"/>
              <a:cs typeface="Nunito Sans"/>
              <a:sym typeface="Nunito Sans"/>
            </a:endParaRPr>
          </a:p>
        </p:txBody>
      </p:sp>
      <p:pic>
        <p:nvPicPr>
          <p:cNvPr id="271" name="Google Shape;271;p79"/>
          <p:cNvPicPr preferRelativeResize="0"/>
          <p:nvPr/>
        </p:nvPicPr>
        <p:blipFill rotWithShape="1">
          <a:blip r:embed="rId3">
            <a:alphaModFix/>
          </a:blip>
          <a:srcRect b="0" l="0" r="0" t="0"/>
          <a:stretch/>
        </p:blipFill>
        <p:spPr>
          <a:xfrm>
            <a:off x="818481" y="1912750"/>
            <a:ext cx="316964" cy="244927"/>
          </a:xfrm>
          <a:prstGeom prst="rect">
            <a:avLst/>
          </a:prstGeom>
          <a:noFill/>
          <a:ln>
            <a:noFill/>
          </a:ln>
        </p:spPr>
      </p:pic>
      <p:pic>
        <p:nvPicPr>
          <p:cNvPr id="272" name="Google Shape;272;p79"/>
          <p:cNvPicPr preferRelativeResize="0"/>
          <p:nvPr/>
        </p:nvPicPr>
        <p:blipFill rotWithShape="1">
          <a:blip r:embed="rId3">
            <a:alphaModFix/>
          </a:blip>
          <a:srcRect b="0" l="0" r="0" t="0"/>
          <a:stretch/>
        </p:blipFill>
        <p:spPr>
          <a:xfrm>
            <a:off x="818481" y="4436108"/>
            <a:ext cx="316964" cy="244927"/>
          </a:xfrm>
          <a:prstGeom prst="rect">
            <a:avLst/>
          </a:prstGeom>
          <a:noFill/>
          <a:ln>
            <a:noFill/>
          </a:ln>
        </p:spPr>
      </p:pic>
      <p:pic>
        <p:nvPicPr>
          <p:cNvPr id="273" name="Google Shape;273;p79"/>
          <p:cNvPicPr preferRelativeResize="0"/>
          <p:nvPr/>
        </p:nvPicPr>
        <p:blipFill rotWithShape="1">
          <a:blip r:embed="rId3">
            <a:alphaModFix/>
          </a:blip>
          <a:srcRect b="0" l="0" r="0" t="0"/>
          <a:stretch/>
        </p:blipFill>
        <p:spPr>
          <a:xfrm>
            <a:off x="818481" y="3184073"/>
            <a:ext cx="316964" cy="244927"/>
          </a:xfrm>
          <a:prstGeom prst="rect">
            <a:avLst/>
          </a:prstGeom>
          <a:noFill/>
          <a:ln>
            <a:noFill/>
          </a:ln>
        </p:spPr>
      </p:pic>
      <p:pic>
        <p:nvPicPr>
          <p:cNvPr id="274" name="Google Shape;274;p79"/>
          <p:cNvPicPr preferRelativeResize="0"/>
          <p:nvPr/>
        </p:nvPicPr>
        <p:blipFill rotWithShape="1">
          <a:blip r:embed="rId3">
            <a:alphaModFix/>
          </a:blip>
          <a:srcRect b="0" l="0" r="0" t="0"/>
          <a:stretch/>
        </p:blipFill>
        <p:spPr>
          <a:xfrm>
            <a:off x="818481" y="2548915"/>
            <a:ext cx="316964" cy="244927"/>
          </a:xfrm>
          <a:prstGeom prst="rect">
            <a:avLst/>
          </a:prstGeom>
          <a:noFill/>
          <a:ln>
            <a:noFill/>
          </a:ln>
        </p:spPr>
      </p:pic>
      <p:pic>
        <p:nvPicPr>
          <p:cNvPr id="275" name="Google Shape;275;p79"/>
          <p:cNvPicPr preferRelativeResize="0"/>
          <p:nvPr/>
        </p:nvPicPr>
        <p:blipFill rotWithShape="1">
          <a:blip r:embed="rId3">
            <a:alphaModFix/>
          </a:blip>
          <a:srcRect b="0" l="0" r="0" t="0"/>
          <a:stretch/>
        </p:blipFill>
        <p:spPr>
          <a:xfrm>
            <a:off x="818481" y="3800950"/>
            <a:ext cx="316964" cy="24492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80"/>
          <p:cNvSpPr/>
          <p:nvPr/>
        </p:nvSpPr>
        <p:spPr>
          <a:xfrm>
            <a:off x="9427464" y="1215455"/>
            <a:ext cx="2386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sp>
        <p:nvSpPr>
          <p:cNvPr id="281" name="Google Shape;281;p80"/>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lang="en-US" sz="4400">
                <a:solidFill>
                  <a:srgbClr val="203F7B"/>
                </a:solidFill>
                <a:latin typeface="Nunito Sans"/>
                <a:ea typeface="Nunito Sans"/>
                <a:cs typeface="Nunito Sans"/>
                <a:sym typeface="Nunito Sans"/>
              </a:rPr>
              <a:t>Get started with your own self-evaluation</a:t>
            </a:r>
            <a:endParaRPr b="0" i="0" sz="4400" u="none" cap="none" strike="noStrike">
              <a:solidFill>
                <a:srgbClr val="203F7B"/>
              </a:solidFill>
              <a:latin typeface="Calibri"/>
              <a:ea typeface="Calibri"/>
              <a:cs typeface="Calibri"/>
              <a:sym typeface="Calibri"/>
            </a:endParaRPr>
          </a:p>
        </p:txBody>
      </p:sp>
      <p:sp>
        <p:nvSpPr>
          <p:cNvPr id="282" name="Google Shape;282;p80"/>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283" name="Google Shape;283;p80"/>
          <p:cNvSpPr/>
          <p:nvPr/>
        </p:nvSpPr>
        <p:spPr>
          <a:xfrm>
            <a:off x="374904" y="1215455"/>
            <a:ext cx="8860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sp>
        <p:nvSpPr>
          <p:cNvPr id="284" name="Google Shape;284;p80"/>
          <p:cNvSpPr/>
          <p:nvPr/>
        </p:nvSpPr>
        <p:spPr>
          <a:xfrm>
            <a:off x="1296351" y="1631187"/>
            <a:ext cx="7653600" cy="3860700"/>
          </a:xfrm>
          <a:prstGeom prst="rect">
            <a:avLst/>
          </a:prstGeom>
          <a:noFill/>
          <a:ln>
            <a:noFill/>
          </a:ln>
        </p:spPr>
        <p:txBody>
          <a:bodyPr anchorCtr="0" anchor="t" bIns="45700" lIns="91425" spcFirstLastPara="1" rIns="91425" wrap="square" tIns="45700">
            <a:noAutofit/>
          </a:bodyPr>
          <a:lstStyle/>
          <a:p>
            <a:pPr indent="0" lvl="0" marL="0" marR="0" rtl="0" algn="l">
              <a:lnSpc>
                <a:spcPct val="2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Evaluate your performance goals</a:t>
            </a:r>
            <a:br>
              <a:rPr b="0" i="0" lang="en-US" sz="2800" u="none" cap="none" strike="noStrike">
                <a:solidFill>
                  <a:schemeClr val="dk1"/>
                </a:solidFill>
                <a:latin typeface="Nunito Sans"/>
                <a:ea typeface="Nunito Sans"/>
                <a:cs typeface="Nunito Sans"/>
                <a:sym typeface="Nunito Sans"/>
              </a:rPr>
            </a:br>
            <a:r>
              <a:rPr lang="en-US" sz="2800">
                <a:solidFill>
                  <a:schemeClr val="dk1"/>
                </a:solidFill>
                <a:latin typeface="Nunito Sans"/>
                <a:ea typeface="Nunito Sans"/>
                <a:cs typeface="Nunito Sans"/>
                <a:sym typeface="Nunito Sans"/>
              </a:rPr>
              <a:t>Evaluate your development goals</a:t>
            </a:r>
            <a:endParaRPr b="0" i="0" sz="1400" u="none" cap="none" strike="noStrike">
              <a:solidFill>
                <a:schemeClr val="dk1"/>
              </a:solidFill>
              <a:latin typeface="Arial"/>
              <a:ea typeface="Arial"/>
              <a:cs typeface="Arial"/>
              <a:sym typeface="Arial"/>
            </a:endParaRPr>
          </a:p>
          <a:p>
            <a:pPr indent="0" lvl="0" marL="0" marR="0" rtl="0" algn="l">
              <a:lnSpc>
                <a:spcPct val="2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Fill in the open questions</a:t>
            </a:r>
            <a:endParaRPr b="0" i="0" sz="1400" u="none" cap="none" strike="noStrike">
              <a:solidFill>
                <a:schemeClr val="dk1"/>
              </a:solidFill>
              <a:latin typeface="Arial"/>
              <a:ea typeface="Arial"/>
              <a:cs typeface="Arial"/>
              <a:sym typeface="Arial"/>
            </a:endParaRPr>
          </a:p>
          <a:p>
            <a:pPr indent="0" lvl="0" marL="0" marR="0" rtl="0" algn="l">
              <a:lnSpc>
                <a:spcPct val="250000"/>
              </a:lnSpc>
              <a:spcBef>
                <a:spcPts val="0"/>
              </a:spcBef>
              <a:spcAft>
                <a:spcPts val="0"/>
              </a:spcAft>
              <a:buClr>
                <a:schemeClr val="dk1"/>
              </a:buClr>
              <a:buSzPts val="1100"/>
              <a:buFont typeface="Arial"/>
              <a:buNone/>
            </a:pPr>
            <a:r>
              <a:rPr lang="en-US" sz="2800">
                <a:solidFill>
                  <a:schemeClr val="dk1"/>
                </a:solidFill>
                <a:latin typeface="Nunito Sans"/>
                <a:ea typeface="Nunito Sans"/>
                <a:cs typeface="Nunito Sans"/>
                <a:sym typeface="Nunito Sans"/>
              </a:rPr>
              <a:t>Save it as draft</a:t>
            </a:r>
            <a:endParaRPr sz="2800">
              <a:solidFill>
                <a:schemeClr val="dk1"/>
              </a:solidFill>
              <a:latin typeface="Nunito Sans"/>
              <a:ea typeface="Nunito Sans"/>
              <a:cs typeface="Nunito Sans"/>
              <a:sym typeface="Nunito Sans"/>
            </a:endParaRPr>
          </a:p>
          <a:p>
            <a:pPr indent="0" lvl="0" marL="0" marR="0" rtl="0" algn="l">
              <a:lnSpc>
                <a:spcPct val="250000"/>
              </a:lnSpc>
              <a:spcBef>
                <a:spcPts val="0"/>
              </a:spcBef>
              <a:spcAft>
                <a:spcPts val="0"/>
              </a:spcAft>
              <a:buClr>
                <a:srgbClr val="000000"/>
              </a:buClr>
              <a:buSzPts val="2800"/>
              <a:buFont typeface="Arial"/>
              <a:buNone/>
            </a:pPr>
            <a:r>
              <a:t/>
            </a:r>
            <a:endParaRPr sz="2800">
              <a:solidFill>
                <a:schemeClr val="dk1"/>
              </a:solidFill>
              <a:latin typeface="Nunito Sans"/>
              <a:ea typeface="Nunito Sans"/>
              <a:cs typeface="Nunito Sans"/>
              <a:sym typeface="Nunito Sans"/>
            </a:endParaRPr>
          </a:p>
        </p:txBody>
      </p:sp>
      <p:pic>
        <p:nvPicPr>
          <p:cNvPr id="285" name="Google Shape;285;p80"/>
          <p:cNvPicPr preferRelativeResize="0"/>
          <p:nvPr/>
        </p:nvPicPr>
        <p:blipFill rotWithShape="1">
          <a:blip r:embed="rId3">
            <a:alphaModFix/>
          </a:blip>
          <a:srcRect b="0" l="0" r="0" t="0"/>
          <a:stretch/>
        </p:blipFill>
        <p:spPr>
          <a:xfrm>
            <a:off x="826802" y="1795152"/>
            <a:ext cx="316964" cy="244927"/>
          </a:xfrm>
          <a:prstGeom prst="rect">
            <a:avLst/>
          </a:prstGeom>
          <a:noFill/>
          <a:ln>
            <a:noFill/>
          </a:ln>
        </p:spPr>
      </p:pic>
      <p:pic>
        <p:nvPicPr>
          <p:cNvPr id="286" name="Google Shape;286;p80"/>
          <p:cNvPicPr preferRelativeResize="0"/>
          <p:nvPr/>
        </p:nvPicPr>
        <p:blipFill rotWithShape="1">
          <a:blip r:embed="rId3">
            <a:alphaModFix/>
          </a:blip>
          <a:srcRect b="0" l="0" r="0" t="0"/>
          <a:stretch/>
        </p:blipFill>
        <p:spPr>
          <a:xfrm>
            <a:off x="826805" y="2876687"/>
            <a:ext cx="316964" cy="244927"/>
          </a:xfrm>
          <a:prstGeom prst="rect">
            <a:avLst/>
          </a:prstGeom>
          <a:noFill/>
          <a:ln>
            <a:noFill/>
          </a:ln>
        </p:spPr>
      </p:pic>
      <p:pic>
        <p:nvPicPr>
          <p:cNvPr id="287" name="Google Shape;287;p80"/>
          <p:cNvPicPr preferRelativeResize="0"/>
          <p:nvPr/>
        </p:nvPicPr>
        <p:blipFill rotWithShape="1">
          <a:blip r:embed="rId3">
            <a:alphaModFix/>
          </a:blip>
          <a:srcRect b="0" l="0" r="0" t="0"/>
          <a:stretch/>
        </p:blipFill>
        <p:spPr>
          <a:xfrm>
            <a:off x="826802" y="3898376"/>
            <a:ext cx="316964" cy="244927"/>
          </a:xfrm>
          <a:prstGeom prst="rect">
            <a:avLst/>
          </a:prstGeom>
          <a:noFill/>
          <a:ln>
            <a:noFill/>
          </a:ln>
        </p:spPr>
      </p:pic>
      <p:pic>
        <p:nvPicPr>
          <p:cNvPr id="288" name="Google Shape;288;p80"/>
          <p:cNvPicPr preferRelativeResize="0"/>
          <p:nvPr/>
        </p:nvPicPr>
        <p:blipFill rotWithShape="1">
          <a:blip r:embed="rId3">
            <a:alphaModFix/>
          </a:blip>
          <a:srcRect b="0" l="0" r="0" t="0"/>
          <a:stretch/>
        </p:blipFill>
        <p:spPr>
          <a:xfrm>
            <a:off x="826802" y="4994286"/>
            <a:ext cx="316964" cy="244927"/>
          </a:xfrm>
          <a:prstGeom prst="rect">
            <a:avLst/>
          </a:prstGeom>
          <a:noFill/>
          <a:ln>
            <a:noFill/>
          </a:ln>
        </p:spPr>
      </p:pic>
      <p:pic>
        <p:nvPicPr>
          <p:cNvPr id="289" name="Google Shape;289;p80"/>
          <p:cNvPicPr preferRelativeResize="0"/>
          <p:nvPr/>
        </p:nvPicPr>
        <p:blipFill rotWithShape="1">
          <a:blip r:embed="rId4">
            <a:alphaModFix/>
          </a:blip>
          <a:srcRect b="0" l="0" r="0" t="0"/>
          <a:stretch/>
        </p:blipFill>
        <p:spPr>
          <a:xfrm>
            <a:off x="9808561" y="2730924"/>
            <a:ext cx="1636776" cy="131673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81"/>
          <p:cNvSpPr/>
          <p:nvPr/>
        </p:nvSpPr>
        <p:spPr>
          <a:xfrm>
            <a:off x="468143" y="1215456"/>
            <a:ext cx="11443083"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295" name="Google Shape;295;p81"/>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chemeClr val="dk1"/>
                </a:solidFill>
                <a:latin typeface="Nunito Sans"/>
                <a:ea typeface="Nunito Sans"/>
                <a:cs typeface="Nunito Sans"/>
                <a:sym typeface="Nunito Sans"/>
              </a:rPr>
              <a:t>15 minute</a:t>
            </a:r>
            <a:r>
              <a:rPr lang="en-US" sz="2800">
                <a:solidFill>
                  <a:schemeClr val="dk1"/>
                </a:solidFill>
                <a:latin typeface="Nunito Sans"/>
                <a:ea typeface="Nunito Sans"/>
                <a:cs typeface="Nunito Sans"/>
                <a:sym typeface="Nunito Sans"/>
              </a:rPr>
              <a:t>s</a:t>
            </a:r>
            <a:r>
              <a:rPr b="0" i="0" lang="en-US" sz="2800" u="none" cap="none" strike="noStrike">
                <a:solidFill>
                  <a:schemeClr val="dk1"/>
                </a:solidFill>
                <a:latin typeface="Nunito Sans"/>
                <a:ea typeface="Nunito Sans"/>
                <a:cs typeface="Nunito Sans"/>
                <a:sym typeface="Nunito Sans"/>
              </a:rPr>
              <a:t> (in duo’s)</a:t>
            </a:r>
            <a:endParaRPr b="0" i="0" sz="2800" u="none" cap="none" strike="noStrike">
              <a:solidFill>
                <a:schemeClr val="dk1"/>
              </a:solidFill>
              <a:latin typeface="Nunito Sans"/>
              <a:ea typeface="Nunito Sans"/>
              <a:cs typeface="Nunito Sans"/>
              <a:sym typeface="Nunito Sans"/>
            </a:endParaRPr>
          </a:p>
        </p:txBody>
      </p:sp>
      <p:sp>
        <p:nvSpPr>
          <p:cNvPr id="296" name="Google Shape;296;p81"/>
          <p:cNvSpPr/>
          <p:nvPr/>
        </p:nvSpPr>
        <p:spPr>
          <a:xfrm>
            <a:off x="468143" y="2976518"/>
            <a:ext cx="11443083"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pic>
        <p:nvPicPr>
          <p:cNvPr id="297" name="Google Shape;297;p81"/>
          <p:cNvPicPr preferRelativeResize="0"/>
          <p:nvPr/>
        </p:nvPicPr>
        <p:blipFill rotWithShape="1">
          <a:blip r:embed="rId3">
            <a:alphaModFix/>
          </a:blip>
          <a:srcRect b="0" l="0" r="0" t="0"/>
          <a:stretch/>
        </p:blipFill>
        <p:spPr>
          <a:xfrm>
            <a:off x="735498" y="3291401"/>
            <a:ext cx="447277" cy="447277"/>
          </a:xfrm>
          <a:prstGeom prst="rect">
            <a:avLst/>
          </a:prstGeom>
          <a:noFill/>
          <a:ln>
            <a:noFill/>
          </a:ln>
        </p:spPr>
      </p:pic>
      <p:sp>
        <p:nvSpPr>
          <p:cNvPr id="298" name="Google Shape;298;p81"/>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299" name="Google Shape;299;p81"/>
          <p:cNvSpPr/>
          <p:nvPr/>
        </p:nvSpPr>
        <p:spPr>
          <a:xfrm>
            <a:off x="1267676" y="3142074"/>
            <a:ext cx="10569000" cy="23775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Give each other feedback on the self-evaluation</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t/>
            </a:r>
            <a:endParaRPr b="0" i="0" sz="2800" u="none" cap="none" strike="noStrike">
              <a:solidFill>
                <a:schemeClr val="dk1"/>
              </a:solidFill>
              <a:latin typeface="Nunito Sans"/>
              <a:ea typeface="Nunito Sans"/>
              <a:cs typeface="Nunito Sans"/>
              <a:sym typeface="Nunito Sans"/>
            </a:endParaRPr>
          </a:p>
        </p:txBody>
      </p:sp>
      <p:sp>
        <p:nvSpPr>
          <p:cNvPr id="300" name="Google Shape;300;p81"/>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Feedback on self-evaluation</a:t>
            </a:r>
            <a:endParaRPr b="0" i="0" u="none" cap="none" strike="noStrike">
              <a:solidFill>
                <a:srgbClr val="203F7B"/>
              </a:solidFill>
            </a:endParaRPr>
          </a:p>
        </p:txBody>
      </p:sp>
      <p:pic>
        <p:nvPicPr>
          <p:cNvPr id="301" name="Google Shape;301;p81"/>
          <p:cNvPicPr preferRelativeResize="0"/>
          <p:nvPr/>
        </p:nvPicPr>
        <p:blipFill rotWithShape="1">
          <a:blip r:embed="rId4">
            <a:alphaModFix/>
          </a:blip>
          <a:srcRect b="0" l="0" r="0" t="0"/>
          <a:stretch/>
        </p:blipFill>
        <p:spPr>
          <a:xfrm>
            <a:off x="735500" y="1578125"/>
            <a:ext cx="585216" cy="56692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82"/>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308" name="Google Shape;308;p82"/>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309" name="Google Shape;309;p82"/>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US" sz="4200" u="none" cap="none" strike="noStrike">
                <a:solidFill>
                  <a:schemeClr val="lt1"/>
                </a:solidFill>
                <a:latin typeface="Nunito Sans"/>
                <a:ea typeface="Nunito Sans"/>
                <a:cs typeface="Nunito Sans"/>
                <a:sym typeface="Nunito Sans"/>
              </a:rPr>
              <a:t>Pau</a:t>
            </a:r>
            <a:r>
              <a:rPr b="1" lang="en-US" sz="4200">
                <a:solidFill>
                  <a:schemeClr val="lt1"/>
                </a:solidFill>
                <a:latin typeface="Nunito Sans"/>
                <a:ea typeface="Nunito Sans"/>
                <a:cs typeface="Nunito Sans"/>
                <a:sym typeface="Nunito Sans"/>
              </a:rPr>
              <a:t>s</a:t>
            </a:r>
            <a:r>
              <a:rPr b="1" i="0" lang="en-US" sz="4200" u="none" cap="none" strike="noStrike">
                <a:solidFill>
                  <a:schemeClr val="lt1"/>
                </a:solidFill>
                <a:latin typeface="Nunito Sans"/>
                <a:ea typeface="Nunito Sans"/>
                <a:cs typeface="Nunito Sans"/>
                <a:sym typeface="Nunito Sans"/>
              </a:rPr>
              <a:t>e</a:t>
            </a:r>
            <a:endParaRPr b="0" i="0" sz="4200" u="none" cap="none" strike="noStrike">
              <a:solidFill>
                <a:schemeClr val="dk1"/>
              </a:solidFill>
              <a:latin typeface="Nunito Sans"/>
              <a:ea typeface="Nunito Sans"/>
              <a:cs typeface="Nunito Sans"/>
              <a:sym typeface="Nunito Sans"/>
            </a:endParaRPr>
          </a:p>
        </p:txBody>
      </p:sp>
      <p:pic>
        <p:nvPicPr>
          <p:cNvPr id="310" name="Google Shape;310;p82"/>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5" name="Shape 315"/>
        <p:cNvGrpSpPr/>
        <p:nvPr/>
      </p:nvGrpSpPr>
      <p:grpSpPr>
        <a:xfrm>
          <a:off x="0" y="0"/>
          <a:ext cx="0" cy="0"/>
          <a:chOff x="0" y="0"/>
          <a:chExt cx="0" cy="0"/>
        </a:xfrm>
      </p:grpSpPr>
      <p:sp>
        <p:nvSpPr>
          <p:cNvPr id="316" name="Google Shape;316;p25"/>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317" name="Google Shape;317;p25"/>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318" name="Google Shape;318;p25"/>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rPr>
              <a:t>Evaluation of the employee(s)</a:t>
            </a:r>
            <a:endParaRPr b="0" i="0" sz="4200" u="none" cap="none" strike="noStrike">
              <a:solidFill>
                <a:schemeClr val="dk1"/>
              </a:solidFill>
              <a:latin typeface="Nunito Sans"/>
              <a:ea typeface="Nunito Sans"/>
              <a:cs typeface="Nunito Sans"/>
              <a:sym typeface="Nunito Sans"/>
            </a:endParaRPr>
          </a:p>
        </p:txBody>
      </p:sp>
      <p:pic>
        <p:nvPicPr>
          <p:cNvPr id="319" name="Google Shape;319;p25"/>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83"/>
          <p:cNvSpPr/>
          <p:nvPr/>
        </p:nvSpPr>
        <p:spPr>
          <a:xfrm>
            <a:off x="9427464" y="1215455"/>
            <a:ext cx="2386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sp>
        <p:nvSpPr>
          <p:cNvPr id="325" name="Google Shape;325;p83"/>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lang="en-US" sz="4000">
                <a:solidFill>
                  <a:srgbClr val="203F7B"/>
                </a:solidFill>
                <a:latin typeface="Nunito Sans"/>
                <a:ea typeface="Nunito Sans"/>
                <a:cs typeface="Nunito Sans"/>
                <a:sym typeface="Nunito Sans"/>
              </a:rPr>
              <a:t>Get started with the evaluation of your employee</a:t>
            </a:r>
            <a:endParaRPr b="0" i="0" sz="4000" u="none" cap="none" strike="noStrike">
              <a:solidFill>
                <a:srgbClr val="203F7B"/>
              </a:solidFill>
              <a:latin typeface="Calibri"/>
              <a:ea typeface="Calibri"/>
              <a:cs typeface="Calibri"/>
              <a:sym typeface="Calibri"/>
            </a:endParaRPr>
          </a:p>
        </p:txBody>
      </p:sp>
      <p:sp>
        <p:nvSpPr>
          <p:cNvPr id="326" name="Google Shape;326;p83"/>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327" name="Google Shape;327;p83"/>
          <p:cNvSpPr/>
          <p:nvPr/>
        </p:nvSpPr>
        <p:spPr>
          <a:xfrm>
            <a:off x="373110" y="1215455"/>
            <a:ext cx="8860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sp>
        <p:nvSpPr>
          <p:cNvPr id="328" name="Google Shape;328;p83"/>
          <p:cNvSpPr/>
          <p:nvPr/>
        </p:nvSpPr>
        <p:spPr>
          <a:xfrm>
            <a:off x="1252975" y="1415075"/>
            <a:ext cx="7828200" cy="40911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Evaluate the employee who is underperforming or the employee with more in it</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Evaluate the performance goals</a:t>
            </a:r>
            <a:br>
              <a:rPr b="0" i="0" lang="en-US" sz="2800" u="none" cap="none" strike="noStrike">
                <a:solidFill>
                  <a:schemeClr val="dk1"/>
                </a:solidFill>
                <a:latin typeface="Nunito Sans"/>
                <a:ea typeface="Nunito Sans"/>
                <a:cs typeface="Nunito Sans"/>
                <a:sym typeface="Nunito Sans"/>
              </a:rPr>
            </a:br>
            <a:r>
              <a:rPr lang="en-US" sz="2800">
                <a:solidFill>
                  <a:schemeClr val="dk1"/>
                </a:solidFill>
                <a:latin typeface="Nunito Sans"/>
                <a:ea typeface="Nunito Sans"/>
                <a:cs typeface="Nunito Sans"/>
                <a:sym typeface="Nunito Sans"/>
              </a:rPr>
              <a:t>Evaluate the development goals</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Fill in the open questions</a:t>
            </a:r>
            <a:br>
              <a:rPr b="0" i="0" lang="en-US" sz="2800" u="none" cap="none" strike="noStrike">
                <a:solidFill>
                  <a:schemeClr val="dk1"/>
                </a:solidFill>
                <a:latin typeface="Nunito Sans"/>
                <a:ea typeface="Nunito Sans"/>
                <a:cs typeface="Nunito Sans"/>
                <a:sym typeface="Nunito Sans"/>
              </a:rPr>
            </a:br>
            <a:r>
              <a:rPr lang="en-US" sz="2800">
                <a:solidFill>
                  <a:schemeClr val="dk1"/>
                </a:solidFill>
                <a:latin typeface="Nunito Sans"/>
                <a:ea typeface="Nunito Sans"/>
                <a:cs typeface="Nunito Sans"/>
                <a:sym typeface="Nunito Sans"/>
              </a:rPr>
              <a:t>Save it as draft</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br>
              <a:rPr b="0" i="0" lang="en-US" sz="2800" u="none" cap="none" strike="noStrike">
                <a:solidFill>
                  <a:schemeClr val="dk1"/>
                </a:solidFill>
                <a:latin typeface="Nunito Sans"/>
                <a:ea typeface="Nunito Sans"/>
                <a:cs typeface="Nunito Sans"/>
                <a:sym typeface="Nunito Sans"/>
              </a:rPr>
            </a:br>
            <a:endParaRPr b="0" i="0" sz="2800" u="none" cap="none" strike="noStrike">
              <a:solidFill>
                <a:schemeClr val="dk1"/>
              </a:solidFill>
              <a:latin typeface="Nunito Sans"/>
              <a:ea typeface="Nunito Sans"/>
              <a:cs typeface="Nunito Sans"/>
              <a:sym typeface="Nunito Sans"/>
            </a:endParaRPr>
          </a:p>
        </p:txBody>
      </p:sp>
      <p:pic>
        <p:nvPicPr>
          <p:cNvPr id="329" name="Google Shape;329;p83"/>
          <p:cNvPicPr preferRelativeResize="0"/>
          <p:nvPr/>
        </p:nvPicPr>
        <p:blipFill rotWithShape="1">
          <a:blip r:embed="rId3">
            <a:alphaModFix/>
          </a:blip>
          <a:srcRect b="0" l="0" r="0" t="0"/>
          <a:stretch/>
        </p:blipFill>
        <p:spPr>
          <a:xfrm>
            <a:off x="783576" y="1692485"/>
            <a:ext cx="316964" cy="244927"/>
          </a:xfrm>
          <a:prstGeom prst="rect">
            <a:avLst/>
          </a:prstGeom>
          <a:noFill/>
          <a:ln>
            <a:noFill/>
          </a:ln>
        </p:spPr>
      </p:pic>
      <p:pic>
        <p:nvPicPr>
          <p:cNvPr id="330" name="Google Shape;330;p83"/>
          <p:cNvPicPr preferRelativeResize="0"/>
          <p:nvPr/>
        </p:nvPicPr>
        <p:blipFill rotWithShape="1">
          <a:blip r:embed="rId3">
            <a:alphaModFix/>
          </a:blip>
          <a:srcRect b="0" l="0" r="0" t="0"/>
          <a:stretch/>
        </p:blipFill>
        <p:spPr>
          <a:xfrm>
            <a:off x="784196" y="3011417"/>
            <a:ext cx="316964" cy="244927"/>
          </a:xfrm>
          <a:prstGeom prst="rect">
            <a:avLst/>
          </a:prstGeom>
          <a:noFill/>
          <a:ln>
            <a:noFill/>
          </a:ln>
        </p:spPr>
      </p:pic>
      <p:pic>
        <p:nvPicPr>
          <p:cNvPr id="331" name="Google Shape;331;p83"/>
          <p:cNvPicPr preferRelativeResize="0"/>
          <p:nvPr/>
        </p:nvPicPr>
        <p:blipFill rotWithShape="1">
          <a:blip r:embed="rId3">
            <a:alphaModFix/>
          </a:blip>
          <a:srcRect b="0" l="0" r="0" t="0"/>
          <a:stretch/>
        </p:blipFill>
        <p:spPr>
          <a:xfrm>
            <a:off x="783576" y="4280636"/>
            <a:ext cx="316964" cy="244927"/>
          </a:xfrm>
          <a:prstGeom prst="rect">
            <a:avLst/>
          </a:prstGeom>
          <a:noFill/>
          <a:ln>
            <a:noFill/>
          </a:ln>
        </p:spPr>
      </p:pic>
      <p:pic>
        <p:nvPicPr>
          <p:cNvPr id="332" name="Google Shape;332;p83"/>
          <p:cNvPicPr preferRelativeResize="0"/>
          <p:nvPr/>
        </p:nvPicPr>
        <p:blipFill rotWithShape="1">
          <a:blip r:embed="rId3">
            <a:alphaModFix/>
          </a:blip>
          <a:srcRect b="0" l="0" r="0" t="0"/>
          <a:stretch/>
        </p:blipFill>
        <p:spPr>
          <a:xfrm>
            <a:off x="783576" y="4920588"/>
            <a:ext cx="316964" cy="244927"/>
          </a:xfrm>
          <a:prstGeom prst="rect">
            <a:avLst/>
          </a:prstGeom>
          <a:noFill/>
          <a:ln>
            <a:noFill/>
          </a:ln>
        </p:spPr>
      </p:pic>
      <p:pic>
        <p:nvPicPr>
          <p:cNvPr id="333" name="Google Shape;333;p83"/>
          <p:cNvPicPr preferRelativeResize="0"/>
          <p:nvPr/>
        </p:nvPicPr>
        <p:blipFill rotWithShape="1">
          <a:blip r:embed="rId3">
            <a:alphaModFix/>
          </a:blip>
          <a:srcRect b="0" l="0" r="0" t="0"/>
          <a:stretch/>
        </p:blipFill>
        <p:spPr>
          <a:xfrm>
            <a:off x="783576" y="3651369"/>
            <a:ext cx="316964" cy="244927"/>
          </a:xfrm>
          <a:prstGeom prst="rect">
            <a:avLst/>
          </a:prstGeom>
          <a:noFill/>
          <a:ln>
            <a:noFill/>
          </a:ln>
        </p:spPr>
      </p:pic>
      <p:pic>
        <p:nvPicPr>
          <p:cNvPr id="334" name="Google Shape;334;p83"/>
          <p:cNvPicPr preferRelativeResize="0"/>
          <p:nvPr/>
        </p:nvPicPr>
        <p:blipFill rotWithShape="1">
          <a:blip r:embed="rId4">
            <a:alphaModFix/>
          </a:blip>
          <a:srcRect b="0" l="0" r="0" t="0"/>
          <a:stretch/>
        </p:blipFill>
        <p:spPr>
          <a:xfrm>
            <a:off x="9801300" y="2725087"/>
            <a:ext cx="1638850" cy="13151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9" name="Shape 339"/>
        <p:cNvGrpSpPr/>
        <p:nvPr/>
      </p:nvGrpSpPr>
      <p:grpSpPr>
        <a:xfrm>
          <a:off x="0" y="0"/>
          <a:ext cx="0" cy="0"/>
          <a:chOff x="0" y="0"/>
          <a:chExt cx="0" cy="0"/>
        </a:xfrm>
      </p:grpSpPr>
      <p:sp>
        <p:nvSpPr>
          <p:cNvPr id="340" name="Google Shape;340;p33"/>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341" name="Google Shape;341;p33"/>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342" name="Google Shape;342;p33"/>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rPr>
              <a:t>The evaluation conversation</a:t>
            </a:r>
            <a:endParaRPr b="0" i="0" sz="4200" u="none" cap="none" strike="noStrike">
              <a:solidFill>
                <a:schemeClr val="dk1"/>
              </a:solidFill>
              <a:latin typeface="Nunito Sans"/>
              <a:ea typeface="Nunito Sans"/>
              <a:cs typeface="Nunito Sans"/>
              <a:sym typeface="Nunito Sans"/>
            </a:endParaRPr>
          </a:p>
        </p:txBody>
      </p:sp>
      <p:pic>
        <p:nvPicPr>
          <p:cNvPr id="343" name="Google Shape;343;p33"/>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5"/>
          <p:cNvSpPr/>
          <p:nvPr/>
        </p:nvSpPr>
        <p:spPr>
          <a:xfrm>
            <a:off x="373110" y="1215456"/>
            <a:ext cx="8860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2F8FB"/>
                </a:solidFill>
                <a:latin typeface="Calibri"/>
                <a:ea typeface="Calibri"/>
                <a:cs typeface="Calibri"/>
                <a:sym typeface="Calibri"/>
              </a:rPr>
              <a:t>     </a:t>
            </a:r>
            <a:endParaRPr b="0" i="0" sz="2400" u="none" cap="none" strike="noStrike">
              <a:solidFill>
                <a:srgbClr val="F2F8FB"/>
              </a:solidFill>
              <a:latin typeface="Calibri"/>
              <a:ea typeface="Calibri"/>
              <a:cs typeface="Calibri"/>
              <a:sym typeface="Calibri"/>
            </a:endParaRPr>
          </a:p>
        </p:txBody>
      </p:sp>
      <p:sp>
        <p:nvSpPr>
          <p:cNvPr id="349" name="Google Shape;349;p5"/>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lang="en-US" sz="4400">
                <a:solidFill>
                  <a:srgbClr val="203F7B"/>
                </a:solidFill>
                <a:latin typeface="Nunito Sans"/>
                <a:ea typeface="Nunito Sans"/>
                <a:cs typeface="Nunito Sans"/>
                <a:sym typeface="Nunito Sans"/>
              </a:rPr>
              <a:t>Characteristics of a good conversation (repeat)</a:t>
            </a:r>
            <a:endParaRPr b="0" i="0" sz="4400" u="none" cap="none" strike="noStrike">
              <a:solidFill>
                <a:srgbClr val="203F7B"/>
              </a:solidFill>
              <a:latin typeface="Calibri"/>
              <a:ea typeface="Calibri"/>
              <a:cs typeface="Calibri"/>
              <a:sym typeface="Calibri"/>
            </a:endParaRPr>
          </a:p>
        </p:txBody>
      </p:sp>
      <p:sp>
        <p:nvSpPr>
          <p:cNvPr id="350" name="Google Shape;350;p5"/>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351" name="Google Shape;351;p5"/>
          <p:cNvSpPr/>
          <p:nvPr/>
        </p:nvSpPr>
        <p:spPr>
          <a:xfrm>
            <a:off x="1252982" y="1620561"/>
            <a:ext cx="6932374"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Common goal</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Positive attitude</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really listen</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Ask sharp questions</a:t>
            </a:r>
            <a:endParaRPr b="0" i="0" sz="1400" u="none" cap="none" strike="noStrike">
              <a:solidFill>
                <a:schemeClr val="dk1"/>
              </a:solidFill>
              <a:latin typeface="Arial"/>
              <a:ea typeface="Arial"/>
              <a:cs typeface="Arial"/>
              <a:sym typeface="Arial"/>
            </a:endParaRPr>
          </a:p>
        </p:txBody>
      </p:sp>
      <p:pic>
        <p:nvPicPr>
          <p:cNvPr id="352" name="Google Shape;352;p5"/>
          <p:cNvPicPr preferRelativeResize="0"/>
          <p:nvPr/>
        </p:nvPicPr>
        <p:blipFill rotWithShape="1">
          <a:blip r:embed="rId3">
            <a:alphaModFix/>
          </a:blip>
          <a:srcRect b="0" l="0" r="0" t="0"/>
          <a:stretch/>
        </p:blipFill>
        <p:spPr>
          <a:xfrm>
            <a:off x="826802" y="1935078"/>
            <a:ext cx="316964" cy="244927"/>
          </a:xfrm>
          <a:prstGeom prst="rect">
            <a:avLst/>
          </a:prstGeom>
          <a:noFill/>
          <a:ln>
            <a:noFill/>
          </a:ln>
        </p:spPr>
      </p:pic>
      <p:pic>
        <p:nvPicPr>
          <p:cNvPr id="353" name="Google Shape;353;p5"/>
          <p:cNvPicPr preferRelativeResize="0"/>
          <p:nvPr/>
        </p:nvPicPr>
        <p:blipFill rotWithShape="1">
          <a:blip r:embed="rId3">
            <a:alphaModFix/>
          </a:blip>
          <a:srcRect b="0" l="0" r="0" t="0"/>
          <a:stretch/>
        </p:blipFill>
        <p:spPr>
          <a:xfrm>
            <a:off x="818481" y="2589696"/>
            <a:ext cx="316964" cy="244927"/>
          </a:xfrm>
          <a:prstGeom prst="rect">
            <a:avLst/>
          </a:prstGeom>
          <a:noFill/>
          <a:ln>
            <a:noFill/>
          </a:ln>
        </p:spPr>
      </p:pic>
      <p:sp>
        <p:nvSpPr>
          <p:cNvPr id="354" name="Google Shape;354;p5"/>
          <p:cNvSpPr/>
          <p:nvPr/>
        </p:nvSpPr>
        <p:spPr>
          <a:xfrm>
            <a:off x="9427464" y="1215456"/>
            <a:ext cx="2386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pic>
        <p:nvPicPr>
          <p:cNvPr id="355" name="Google Shape;355;p5"/>
          <p:cNvPicPr preferRelativeResize="0"/>
          <p:nvPr/>
        </p:nvPicPr>
        <p:blipFill rotWithShape="1">
          <a:blip r:embed="rId3">
            <a:alphaModFix/>
          </a:blip>
          <a:srcRect b="0" l="0" r="0" t="0"/>
          <a:stretch/>
        </p:blipFill>
        <p:spPr>
          <a:xfrm>
            <a:off x="818481" y="3244314"/>
            <a:ext cx="316964" cy="244927"/>
          </a:xfrm>
          <a:prstGeom prst="rect">
            <a:avLst/>
          </a:prstGeom>
          <a:noFill/>
          <a:ln>
            <a:noFill/>
          </a:ln>
        </p:spPr>
      </p:pic>
      <p:pic>
        <p:nvPicPr>
          <p:cNvPr id="356" name="Google Shape;356;p5"/>
          <p:cNvPicPr preferRelativeResize="0"/>
          <p:nvPr/>
        </p:nvPicPr>
        <p:blipFill rotWithShape="1">
          <a:blip r:embed="rId3">
            <a:alphaModFix/>
          </a:blip>
          <a:srcRect b="0" l="0" r="0" t="0"/>
          <a:stretch/>
        </p:blipFill>
        <p:spPr>
          <a:xfrm>
            <a:off x="826802" y="3875505"/>
            <a:ext cx="316964" cy="244927"/>
          </a:xfrm>
          <a:prstGeom prst="rect">
            <a:avLst/>
          </a:prstGeom>
          <a:noFill/>
          <a:ln>
            <a:noFill/>
          </a:ln>
        </p:spPr>
      </p:pic>
      <p:pic>
        <p:nvPicPr>
          <p:cNvPr id="357" name="Google Shape;357;p5"/>
          <p:cNvPicPr preferRelativeResize="0"/>
          <p:nvPr/>
        </p:nvPicPr>
        <p:blipFill rotWithShape="1">
          <a:blip r:embed="rId4">
            <a:alphaModFix/>
          </a:blip>
          <a:srcRect b="0" l="0" r="0" t="0"/>
          <a:stretch/>
        </p:blipFill>
        <p:spPr>
          <a:xfrm>
            <a:off x="9697177" y="2500256"/>
            <a:ext cx="1645920" cy="164592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84"/>
          <p:cNvSpPr/>
          <p:nvPr/>
        </p:nvSpPr>
        <p:spPr>
          <a:xfrm>
            <a:off x="468143" y="1215456"/>
            <a:ext cx="11334408"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363" name="Google Shape;363;p84"/>
          <p:cNvSpPr/>
          <p:nvPr/>
        </p:nvSpPr>
        <p:spPr>
          <a:xfrm>
            <a:off x="468143" y="2976518"/>
            <a:ext cx="11334408"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364" name="Google Shape;364;p84"/>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chemeClr val="dk1"/>
                </a:solidFill>
                <a:latin typeface="Nunito Sans"/>
                <a:ea typeface="Nunito Sans"/>
                <a:cs typeface="Nunito Sans"/>
                <a:sym typeface="Nunito Sans"/>
              </a:rPr>
              <a:t>10 minute</a:t>
            </a:r>
            <a:r>
              <a:rPr lang="en-US" sz="2800">
                <a:solidFill>
                  <a:schemeClr val="dk1"/>
                </a:solidFill>
                <a:latin typeface="Nunito Sans"/>
                <a:ea typeface="Nunito Sans"/>
                <a:cs typeface="Nunito Sans"/>
                <a:sym typeface="Nunito Sans"/>
              </a:rPr>
              <a:t>s</a:t>
            </a:r>
            <a:r>
              <a:rPr b="0" i="0" lang="en-US" sz="2800" u="none" cap="none" strike="noStrike">
                <a:solidFill>
                  <a:schemeClr val="dk1"/>
                </a:solidFill>
                <a:latin typeface="Nunito Sans"/>
                <a:ea typeface="Nunito Sans"/>
                <a:cs typeface="Nunito Sans"/>
                <a:sym typeface="Nunito Sans"/>
              </a:rPr>
              <a:t> (plenary) </a:t>
            </a:r>
            <a:endParaRPr b="0" i="0" sz="2800" u="none" cap="none" strike="noStrike">
              <a:solidFill>
                <a:schemeClr val="dk1"/>
              </a:solidFill>
              <a:latin typeface="Nunito Sans"/>
              <a:ea typeface="Nunito Sans"/>
              <a:cs typeface="Nunito Sans"/>
              <a:sym typeface="Nunito Sans"/>
            </a:endParaRPr>
          </a:p>
        </p:txBody>
      </p:sp>
      <p:pic>
        <p:nvPicPr>
          <p:cNvPr id="365" name="Google Shape;365;p84"/>
          <p:cNvPicPr preferRelativeResize="0"/>
          <p:nvPr/>
        </p:nvPicPr>
        <p:blipFill rotWithShape="1">
          <a:blip r:embed="rId3">
            <a:alphaModFix/>
          </a:blip>
          <a:srcRect b="0" l="0" r="0" t="0"/>
          <a:stretch/>
        </p:blipFill>
        <p:spPr>
          <a:xfrm>
            <a:off x="735499" y="3508042"/>
            <a:ext cx="447277" cy="447277"/>
          </a:xfrm>
          <a:prstGeom prst="rect">
            <a:avLst/>
          </a:prstGeom>
          <a:noFill/>
          <a:ln>
            <a:noFill/>
          </a:ln>
        </p:spPr>
      </p:pic>
      <p:sp>
        <p:nvSpPr>
          <p:cNvPr id="366" name="Google Shape;366;p84"/>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367" name="Google Shape;367;p84"/>
          <p:cNvSpPr/>
          <p:nvPr/>
        </p:nvSpPr>
        <p:spPr>
          <a:xfrm>
            <a:off x="1267675" y="3346560"/>
            <a:ext cx="10569000" cy="23775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What makes a evaluation conversation a good conversation</a:t>
            </a:r>
            <a:endParaRPr b="0" i="0" sz="1400" u="none" cap="none" strike="noStrike">
              <a:solidFill>
                <a:schemeClr val="dk1"/>
              </a:solidFill>
              <a:latin typeface="Arial"/>
              <a:ea typeface="Arial"/>
              <a:cs typeface="Arial"/>
              <a:sym typeface="Arial"/>
            </a:endParaRPr>
          </a:p>
        </p:txBody>
      </p:sp>
      <p:sp>
        <p:nvSpPr>
          <p:cNvPr id="368" name="Google Shape;368;p84"/>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Evaluation conversation</a:t>
            </a:r>
            <a:endParaRPr b="0" i="0" u="none" cap="none" strike="noStrike">
              <a:solidFill>
                <a:srgbClr val="203F7B"/>
              </a:solidFill>
            </a:endParaRPr>
          </a:p>
        </p:txBody>
      </p:sp>
      <p:pic>
        <p:nvPicPr>
          <p:cNvPr id="369" name="Google Shape;369;p84"/>
          <p:cNvPicPr preferRelativeResize="0"/>
          <p:nvPr/>
        </p:nvPicPr>
        <p:blipFill rotWithShape="1">
          <a:blip r:embed="rId4">
            <a:alphaModFix/>
          </a:blip>
          <a:srcRect b="0" l="0" r="0" t="0"/>
          <a:stretch/>
        </p:blipFill>
        <p:spPr>
          <a:xfrm>
            <a:off x="735500" y="1578125"/>
            <a:ext cx="585216" cy="56692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85"/>
          <p:cNvSpPr/>
          <p:nvPr/>
        </p:nvSpPr>
        <p:spPr>
          <a:xfrm>
            <a:off x="468143" y="1215456"/>
            <a:ext cx="11334408" cy="462490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375" name="Google Shape;375;p85"/>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lang="en-US" sz="4400">
                <a:solidFill>
                  <a:srgbClr val="203F7B"/>
                </a:solidFill>
                <a:latin typeface="Nunito Sans"/>
                <a:ea typeface="Nunito Sans"/>
                <a:cs typeface="Nunito Sans"/>
                <a:sym typeface="Nunito Sans"/>
              </a:rPr>
              <a:t>A good evaluation conversation</a:t>
            </a:r>
            <a:endParaRPr b="0" i="0" sz="4400" u="none" cap="none" strike="noStrike">
              <a:solidFill>
                <a:srgbClr val="203F7B"/>
              </a:solidFill>
              <a:latin typeface="Calibri"/>
              <a:ea typeface="Calibri"/>
              <a:cs typeface="Calibri"/>
              <a:sym typeface="Calibri"/>
            </a:endParaRPr>
          </a:p>
        </p:txBody>
      </p:sp>
      <p:sp>
        <p:nvSpPr>
          <p:cNvPr id="376" name="Google Shape;376;p85"/>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377" name="Google Shape;377;p85"/>
          <p:cNvSpPr/>
          <p:nvPr/>
        </p:nvSpPr>
        <p:spPr>
          <a:xfrm>
            <a:off x="1252975" y="1620550"/>
            <a:ext cx="10443300" cy="38607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Everything that is important has been discussed</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No surprise, recognition</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1100"/>
              <a:buFont typeface="Arial"/>
              <a:buNone/>
            </a:pPr>
            <a:r>
              <a:rPr lang="en-US" sz="2800">
                <a:solidFill>
                  <a:schemeClr val="dk1"/>
                </a:solidFill>
                <a:latin typeface="Nunito Sans"/>
                <a:ea typeface="Nunito Sans"/>
                <a:cs typeface="Nunito Sans"/>
                <a:sym typeface="Nunito Sans"/>
              </a:rPr>
              <a:t>Employee leaves the conversation positive and motivated</a:t>
            </a:r>
            <a:endParaRPr sz="2800">
              <a:solidFill>
                <a:schemeClr val="dk1"/>
              </a:solidFill>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Follow-up, appointments, next step</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Open conversation with mutual respect</a:t>
            </a:r>
            <a:endParaRPr b="0" i="0" sz="2800" u="none" cap="none" strike="noStrike">
              <a:solidFill>
                <a:schemeClr val="dk1"/>
              </a:solidFill>
              <a:latin typeface="Nunito Sans"/>
              <a:ea typeface="Nunito Sans"/>
              <a:cs typeface="Nunito Sans"/>
              <a:sym typeface="Nunito Sans"/>
            </a:endParaRPr>
          </a:p>
        </p:txBody>
      </p:sp>
      <p:pic>
        <p:nvPicPr>
          <p:cNvPr id="378" name="Google Shape;378;p85"/>
          <p:cNvPicPr preferRelativeResize="0"/>
          <p:nvPr/>
        </p:nvPicPr>
        <p:blipFill rotWithShape="1">
          <a:blip r:embed="rId3">
            <a:alphaModFix/>
          </a:blip>
          <a:srcRect b="0" l="0" r="0" t="0"/>
          <a:stretch/>
        </p:blipFill>
        <p:spPr>
          <a:xfrm>
            <a:off x="818481" y="1912750"/>
            <a:ext cx="316964" cy="244927"/>
          </a:xfrm>
          <a:prstGeom prst="rect">
            <a:avLst/>
          </a:prstGeom>
          <a:noFill/>
          <a:ln>
            <a:noFill/>
          </a:ln>
        </p:spPr>
      </p:pic>
      <p:pic>
        <p:nvPicPr>
          <p:cNvPr id="379" name="Google Shape;379;p85"/>
          <p:cNvPicPr preferRelativeResize="0"/>
          <p:nvPr/>
        </p:nvPicPr>
        <p:blipFill rotWithShape="1">
          <a:blip r:embed="rId3">
            <a:alphaModFix/>
          </a:blip>
          <a:srcRect b="0" l="0" r="0" t="0"/>
          <a:stretch/>
        </p:blipFill>
        <p:spPr>
          <a:xfrm>
            <a:off x="818481" y="4436108"/>
            <a:ext cx="316964" cy="244927"/>
          </a:xfrm>
          <a:prstGeom prst="rect">
            <a:avLst/>
          </a:prstGeom>
          <a:noFill/>
          <a:ln>
            <a:noFill/>
          </a:ln>
        </p:spPr>
      </p:pic>
      <p:pic>
        <p:nvPicPr>
          <p:cNvPr id="380" name="Google Shape;380;p85"/>
          <p:cNvPicPr preferRelativeResize="0"/>
          <p:nvPr/>
        </p:nvPicPr>
        <p:blipFill rotWithShape="1">
          <a:blip r:embed="rId3">
            <a:alphaModFix/>
          </a:blip>
          <a:srcRect b="0" l="0" r="0" t="0"/>
          <a:stretch/>
        </p:blipFill>
        <p:spPr>
          <a:xfrm>
            <a:off x="818481" y="3184073"/>
            <a:ext cx="316964" cy="244927"/>
          </a:xfrm>
          <a:prstGeom prst="rect">
            <a:avLst/>
          </a:prstGeom>
          <a:noFill/>
          <a:ln>
            <a:noFill/>
          </a:ln>
        </p:spPr>
      </p:pic>
      <p:pic>
        <p:nvPicPr>
          <p:cNvPr id="381" name="Google Shape;381;p85"/>
          <p:cNvPicPr preferRelativeResize="0"/>
          <p:nvPr/>
        </p:nvPicPr>
        <p:blipFill rotWithShape="1">
          <a:blip r:embed="rId3">
            <a:alphaModFix/>
          </a:blip>
          <a:srcRect b="0" l="0" r="0" t="0"/>
          <a:stretch/>
        </p:blipFill>
        <p:spPr>
          <a:xfrm>
            <a:off x="818481" y="2548915"/>
            <a:ext cx="316964" cy="244927"/>
          </a:xfrm>
          <a:prstGeom prst="rect">
            <a:avLst/>
          </a:prstGeom>
          <a:noFill/>
          <a:ln>
            <a:noFill/>
          </a:ln>
        </p:spPr>
      </p:pic>
      <p:pic>
        <p:nvPicPr>
          <p:cNvPr id="382" name="Google Shape;382;p85"/>
          <p:cNvPicPr preferRelativeResize="0"/>
          <p:nvPr/>
        </p:nvPicPr>
        <p:blipFill rotWithShape="1">
          <a:blip r:embed="rId3">
            <a:alphaModFix/>
          </a:blip>
          <a:srcRect b="0" l="0" r="0" t="0"/>
          <a:stretch/>
        </p:blipFill>
        <p:spPr>
          <a:xfrm>
            <a:off x="818481" y="3800950"/>
            <a:ext cx="316964" cy="24492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86"/>
          <p:cNvSpPr/>
          <p:nvPr/>
        </p:nvSpPr>
        <p:spPr>
          <a:xfrm>
            <a:off x="468143" y="1215456"/>
            <a:ext cx="11334408" cy="462490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388" name="Google Shape;388;p86"/>
          <p:cNvSpPr txBox="1"/>
          <p:nvPr/>
        </p:nvSpPr>
        <p:spPr>
          <a:xfrm>
            <a:off x="238939" y="314937"/>
            <a:ext cx="11714100" cy="711000"/>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lang="en-US" sz="4400">
                <a:solidFill>
                  <a:srgbClr val="203F7B"/>
                </a:solidFill>
                <a:latin typeface="Nunito Sans"/>
                <a:ea typeface="Nunito Sans"/>
                <a:cs typeface="Nunito Sans"/>
                <a:sym typeface="Nunito Sans"/>
              </a:rPr>
              <a:t>How?</a:t>
            </a:r>
            <a:endParaRPr b="0" i="0" sz="4400" u="none" cap="none" strike="noStrike">
              <a:solidFill>
                <a:srgbClr val="203F7B"/>
              </a:solidFill>
              <a:latin typeface="Calibri"/>
              <a:ea typeface="Calibri"/>
              <a:cs typeface="Calibri"/>
              <a:sym typeface="Calibri"/>
            </a:endParaRPr>
          </a:p>
        </p:txBody>
      </p:sp>
      <p:sp>
        <p:nvSpPr>
          <p:cNvPr id="389" name="Google Shape;389;p86"/>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390" name="Google Shape;390;p86"/>
          <p:cNvSpPr/>
          <p:nvPr/>
        </p:nvSpPr>
        <p:spPr>
          <a:xfrm>
            <a:off x="1252975" y="1620550"/>
            <a:ext cx="10428900" cy="38607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Good preparation</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Provide structure (discussion agenda)</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t/>
            </a:r>
            <a:endParaRPr b="0" i="0" sz="2800" u="none" cap="none" strike="noStrike">
              <a:solidFill>
                <a:schemeClr val="dk1"/>
              </a:solidFill>
              <a:latin typeface="Nunito Sans"/>
              <a:ea typeface="Nunito Sans"/>
              <a:cs typeface="Nunito Sans"/>
              <a:sym typeface="Nunito Sans"/>
            </a:endParaRPr>
          </a:p>
        </p:txBody>
      </p:sp>
      <p:pic>
        <p:nvPicPr>
          <p:cNvPr id="391" name="Google Shape;391;p86"/>
          <p:cNvPicPr preferRelativeResize="0"/>
          <p:nvPr/>
        </p:nvPicPr>
        <p:blipFill rotWithShape="1">
          <a:blip r:embed="rId3">
            <a:alphaModFix/>
          </a:blip>
          <a:srcRect b="0" l="0" r="0" t="0"/>
          <a:stretch/>
        </p:blipFill>
        <p:spPr>
          <a:xfrm>
            <a:off x="818481" y="1912750"/>
            <a:ext cx="316964" cy="244927"/>
          </a:xfrm>
          <a:prstGeom prst="rect">
            <a:avLst/>
          </a:prstGeom>
          <a:noFill/>
          <a:ln>
            <a:noFill/>
          </a:ln>
        </p:spPr>
      </p:pic>
      <p:pic>
        <p:nvPicPr>
          <p:cNvPr id="392" name="Google Shape;392;p86"/>
          <p:cNvPicPr preferRelativeResize="0"/>
          <p:nvPr/>
        </p:nvPicPr>
        <p:blipFill rotWithShape="1">
          <a:blip r:embed="rId3">
            <a:alphaModFix/>
          </a:blip>
          <a:srcRect b="0" l="0" r="0" t="0"/>
          <a:stretch/>
        </p:blipFill>
        <p:spPr>
          <a:xfrm>
            <a:off x="818481" y="2548915"/>
            <a:ext cx="316964" cy="24492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87"/>
          <p:cNvSpPr/>
          <p:nvPr/>
        </p:nvSpPr>
        <p:spPr>
          <a:xfrm>
            <a:off x="374904" y="1216120"/>
            <a:ext cx="8860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Calibri"/>
                <a:ea typeface="Calibri"/>
                <a:cs typeface="Calibri"/>
                <a:sym typeface="Calibri"/>
              </a:rPr>
              <a:t>     </a:t>
            </a:r>
            <a:endParaRPr b="0" i="0" sz="2800" u="none" cap="none" strike="noStrike">
              <a:solidFill>
                <a:schemeClr val="lt1"/>
              </a:solidFill>
              <a:latin typeface="Calibri"/>
              <a:ea typeface="Calibri"/>
              <a:cs typeface="Calibri"/>
              <a:sym typeface="Calibri"/>
            </a:endParaRPr>
          </a:p>
        </p:txBody>
      </p:sp>
      <p:sp>
        <p:nvSpPr>
          <p:cNvPr id="399" name="Google Shape;399;p87"/>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Provide structure</a:t>
            </a:r>
            <a:endParaRPr b="0" i="0" u="none" cap="none" strike="noStrike">
              <a:solidFill>
                <a:srgbClr val="203F7B"/>
              </a:solidFill>
            </a:endParaRPr>
          </a:p>
        </p:txBody>
      </p:sp>
      <p:sp>
        <p:nvSpPr>
          <p:cNvPr id="400" name="Google Shape;400;p87"/>
          <p:cNvSpPr/>
          <p:nvPr/>
        </p:nvSpPr>
        <p:spPr>
          <a:xfrm>
            <a:off x="1314915" y="1826584"/>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Personal</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595959"/>
              </a:solidFill>
              <a:latin typeface="Nunito Sans"/>
              <a:ea typeface="Nunito Sans"/>
              <a:cs typeface="Nunito Sans"/>
              <a:sym typeface="Nunito Sans"/>
            </a:endParaRPr>
          </a:p>
        </p:txBody>
      </p:sp>
      <p:sp>
        <p:nvSpPr>
          <p:cNvPr id="401" name="Google Shape;401;p87"/>
          <p:cNvSpPr/>
          <p:nvPr/>
        </p:nvSpPr>
        <p:spPr>
          <a:xfrm>
            <a:off x="1314915" y="248701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Calibri"/>
              <a:ea typeface="Calibri"/>
              <a:cs typeface="Calibri"/>
              <a:sym typeface="Calibri"/>
            </a:endParaRPr>
          </a:p>
        </p:txBody>
      </p:sp>
      <p:sp>
        <p:nvSpPr>
          <p:cNvPr id="402" name="Google Shape;402;p87"/>
          <p:cNvSpPr/>
          <p:nvPr/>
        </p:nvSpPr>
        <p:spPr>
          <a:xfrm>
            <a:off x="1314914" y="434485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Growth &amp; development</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Nunito Sans"/>
              <a:ea typeface="Nunito Sans"/>
              <a:cs typeface="Nunito Sans"/>
              <a:sym typeface="Nunito Sans"/>
            </a:endParaRPr>
          </a:p>
        </p:txBody>
      </p:sp>
      <p:sp>
        <p:nvSpPr>
          <p:cNvPr id="403" name="Google Shape;403;p87"/>
          <p:cNvSpPr/>
          <p:nvPr/>
        </p:nvSpPr>
        <p:spPr>
          <a:xfrm>
            <a:off x="9427464" y="1216120"/>
            <a:ext cx="2386500" cy="4334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Calibri"/>
              <a:ea typeface="Calibri"/>
              <a:cs typeface="Calibri"/>
              <a:sym typeface="Calibri"/>
            </a:endParaRPr>
          </a:p>
        </p:txBody>
      </p:sp>
      <p:sp>
        <p:nvSpPr>
          <p:cNvPr id="404" name="Google Shape;404;p87"/>
          <p:cNvSpPr/>
          <p:nvPr/>
        </p:nvSpPr>
        <p:spPr>
          <a:xfrm>
            <a:off x="1314914" y="3085727"/>
            <a:ext cx="6573600" cy="473400"/>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Current role &amp; goals</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Nunito Sans"/>
              <a:ea typeface="Nunito Sans"/>
              <a:cs typeface="Nunito Sans"/>
              <a:sym typeface="Nunito Sans"/>
            </a:endParaRPr>
          </a:p>
        </p:txBody>
      </p:sp>
      <p:pic>
        <p:nvPicPr>
          <p:cNvPr id="405" name="Google Shape;405;p87"/>
          <p:cNvPicPr preferRelativeResize="0"/>
          <p:nvPr/>
        </p:nvPicPr>
        <p:blipFill rotWithShape="1">
          <a:blip r:embed="rId3">
            <a:alphaModFix/>
          </a:blip>
          <a:srcRect b="0" l="0" r="0" t="0"/>
          <a:stretch/>
        </p:blipFill>
        <p:spPr>
          <a:xfrm>
            <a:off x="826802" y="1915829"/>
            <a:ext cx="316964" cy="244927"/>
          </a:xfrm>
          <a:prstGeom prst="rect">
            <a:avLst/>
          </a:prstGeom>
          <a:noFill/>
          <a:ln>
            <a:noFill/>
          </a:ln>
        </p:spPr>
      </p:pic>
      <p:pic>
        <p:nvPicPr>
          <p:cNvPr id="406" name="Google Shape;406;p87"/>
          <p:cNvPicPr preferRelativeResize="0"/>
          <p:nvPr/>
        </p:nvPicPr>
        <p:blipFill rotWithShape="1">
          <a:blip r:embed="rId3">
            <a:alphaModFix/>
          </a:blip>
          <a:srcRect b="0" l="0" r="0" t="0"/>
          <a:stretch/>
        </p:blipFill>
        <p:spPr>
          <a:xfrm>
            <a:off x="826802" y="4459031"/>
            <a:ext cx="316964" cy="244927"/>
          </a:xfrm>
          <a:prstGeom prst="rect">
            <a:avLst/>
          </a:prstGeom>
          <a:noFill/>
          <a:ln>
            <a:noFill/>
          </a:ln>
        </p:spPr>
      </p:pic>
      <p:pic>
        <p:nvPicPr>
          <p:cNvPr id="407" name="Google Shape;407;p87"/>
          <p:cNvPicPr preferRelativeResize="0"/>
          <p:nvPr/>
        </p:nvPicPr>
        <p:blipFill rotWithShape="1">
          <a:blip r:embed="rId3">
            <a:alphaModFix/>
          </a:blip>
          <a:srcRect b="0" l="0" r="0" t="0"/>
          <a:stretch/>
        </p:blipFill>
        <p:spPr>
          <a:xfrm>
            <a:off x="826802" y="3187430"/>
            <a:ext cx="316964" cy="244927"/>
          </a:xfrm>
          <a:prstGeom prst="rect">
            <a:avLst/>
          </a:prstGeom>
          <a:noFill/>
          <a:ln>
            <a:noFill/>
          </a:ln>
        </p:spPr>
      </p:pic>
      <p:pic>
        <p:nvPicPr>
          <p:cNvPr id="408" name="Google Shape;408;p87"/>
          <p:cNvPicPr preferRelativeResize="0"/>
          <p:nvPr/>
        </p:nvPicPr>
        <p:blipFill rotWithShape="1">
          <a:blip r:embed="rId4">
            <a:alphaModFix/>
          </a:blip>
          <a:srcRect b="0" l="0" r="0" t="0"/>
          <a:stretch/>
        </p:blipFill>
        <p:spPr>
          <a:xfrm>
            <a:off x="9797767" y="2486925"/>
            <a:ext cx="1645920" cy="164592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2" name="Shape 412"/>
        <p:cNvGrpSpPr/>
        <p:nvPr/>
      </p:nvGrpSpPr>
      <p:grpSpPr>
        <a:xfrm>
          <a:off x="0" y="0"/>
          <a:ext cx="0" cy="0"/>
          <a:chOff x="0" y="0"/>
          <a:chExt cx="0" cy="0"/>
        </a:xfrm>
      </p:grpSpPr>
      <p:sp>
        <p:nvSpPr>
          <p:cNvPr id="413" name="Google Shape;413;p34"/>
          <p:cNvSpPr/>
          <p:nvPr/>
        </p:nvSpPr>
        <p:spPr>
          <a:xfrm>
            <a:off x="468143" y="1215456"/>
            <a:ext cx="11443083"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414" name="Google Shape;414;p34"/>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chemeClr val="dk1"/>
                </a:solidFill>
                <a:latin typeface="Nunito Sans"/>
                <a:ea typeface="Nunito Sans"/>
                <a:cs typeface="Nunito Sans"/>
                <a:sym typeface="Nunito Sans"/>
              </a:rPr>
              <a:t>10 minute</a:t>
            </a:r>
            <a:r>
              <a:rPr lang="en-US" sz="2800">
                <a:solidFill>
                  <a:schemeClr val="dk1"/>
                </a:solidFill>
                <a:latin typeface="Nunito Sans"/>
                <a:ea typeface="Nunito Sans"/>
                <a:cs typeface="Nunito Sans"/>
                <a:sym typeface="Nunito Sans"/>
              </a:rPr>
              <a:t>s</a:t>
            </a:r>
            <a:r>
              <a:rPr b="0" i="0" lang="en-US" sz="2800" u="none" cap="none" strike="noStrike">
                <a:solidFill>
                  <a:schemeClr val="dk1"/>
                </a:solidFill>
                <a:latin typeface="Nunito Sans"/>
                <a:ea typeface="Nunito Sans"/>
                <a:cs typeface="Nunito Sans"/>
                <a:sym typeface="Nunito Sans"/>
              </a:rPr>
              <a:t> (in duo’s) – 15 minute</a:t>
            </a:r>
            <a:r>
              <a:rPr lang="en-US" sz="2800">
                <a:solidFill>
                  <a:schemeClr val="dk1"/>
                </a:solidFill>
                <a:latin typeface="Nunito Sans"/>
                <a:ea typeface="Nunito Sans"/>
                <a:cs typeface="Nunito Sans"/>
                <a:sym typeface="Nunito Sans"/>
              </a:rPr>
              <a:t>s</a:t>
            </a:r>
            <a:r>
              <a:rPr b="0" i="0" lang="en-US" sz="2800" u="none" cap="none" strike="noStrike">
                <a:solidFill>
                  <a:schemeClr val="dk1"/>
                </a:solidFill>
                <a:latin typeface="Nunito Sans"/>
                <a:ea typeface="Nunito Sans"/>
                <a:cs typeface="Nunito Sans"/>
                <a:sym typeface="Nunito Sans"/>
              </a:rPr>
              <a:t> (plenary)</a:t>
            </a:r>
            <a:endParaRPr b="0" i="0" sz="2800" u="none" cap="none" strike="noStrike">
              <a:solidFill>
                <a:schemeClr val="dk1"/>
              </a:solidFill>
              <a:latin typeface="Nunito Sans"/>
              <a:ea typeface="Nunito Sans"/>
              <a:cs typeface="Nunito Sans"/>
              <a:sym typeface="Nunito Sans"/>
            </a:endParaRPr>
          </a:p>
        </p:txBody>
      </p:sp>
      <p:sp>
        <p:nvSpPr>
          <p:cNvPr id="415" name="Google Shape;415;p34"/>
          <p:cNvSpPr/>
          <p:nvPr/>
        </p:nvSpPr>
        <p:spPr>
          <a:xfrm>
            <a:off x="468143" y="2976518"/>
            <a:ext cx="11443083"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pic>
        <p:nvPicPr>
          <p:cNvPr id="416" name="Google Shape;416;p34"/>
          <p:cNvPicPr preferRelativeResize="0"/>
          <p:nvPr/>
        </p:nvPicPr>
        <p:blipFill rotWithShape="1">
          <a:blip r:embed="rId3">
            <a:alphaModFix/>
          </a:blip>
          <a:srcRect b="0" l="0" r="0" t="0"/>
          <a:stretch/>
        </p:blipFill>
        <p:spPr>
          <a:xfrm>
            <a:off x="735498" y="3291401"/>
            <a:ext cx="447277" cy="447277"/>
          </a:xfrm>
          <a:prstGeom prst="rect">
            <a:avLst/>
          </a:prstGeom>
          <a:noFill/>
          <a:ln>
            <a:noFill/>
          </a:ln>
        </p:spPr>
      </p:pic>
      <p:sp>
        <p:nvSpPr>
          <p:cNvPr id="417" name="Google Shape;417;p34"/>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418" name="Google Shape;418;p34"/>
          <p:cNvSpPr/>
          <p:nvPr/>
        </p:nvSpPr>
        <p:spPr>
          <a:xfrm>
            <a:off x="1267676" y="3142074"/>
            <a:ext cx="10569000" cy="24231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What is the agenda for the evaluation meeting?</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What is the time schedule?</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What do you expect from your employee and from yourself? In the conversation and in the preparation?</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t/>
            </a:r>
            <a:endParaRPr b="0" i="0" sz="2800" u="none" cap="none" strike="noStrike">
              <a:solidFill>
                <a:schemeClr val="dk1"/>
              </a:solidFill>
              <a:latin typeface="Nunito Sans"/>
              <a:ea typeface="Nunito Sans"/>
              <a:cs typeface="Nunito Sans"/>
              <a:sym typeface="Nunito Sans"/>
            </a:endParaRPr>
          </a:p>
        </p:txBody>
      </p:sp>
      <p:sp>
        <p:nvSpPr>
          <p:cNvPr id="419" name="Google Shape;419;p34"/>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Design the meeting agenda</a:t>
            </a:r>
            <a:endParaRPr b="0" i="0" u="none" cap="none" strike="noStrike">
              <a:solidFill>
                <a:srgbClr val="203F7B"/>
              </a:solidFill>
            </a:endParaRPr>
          </a:p>
        </p:txBody>
      </p:sp>
      <p:pic>
        <p:nvPicPr>
          <p:cNvPr id="420" name="Google Shape;420;p34"/>
          <p:cNvPicPr preferRelativeResize="0"/>
          <p:nvPr/>
        </p:nvPicPr>
        <p:blipFill rotWithShape="1">
          <a:blip r:embed="rId3">
            <a:alphaModFix/>
          </a:blip>
          <a:srcRect b="0" l="0" r="0" t="0"/>
          <a:stretch/>
        </p:blipFill>
        <p:spPr>
          <a:xfrm>
            <a:off x="735498" y="4625188"/>
            <a:ext cx="447277" cy="447277"/>
          </a:xfrm>
          <a:prstGeom prst="rect">
            <a:avLst/>
          </a:prstGeom>
          <a:noFill/>
          <a:ln>
            <a:noFill/>
          </a:ln>
        </p:spPr>
      </p:pic>
      <p:pic>
        <p:nvPicPr>
          <p:cNvPr id="421" name="Google Shape;421;p34"/>
          <p:cNvPicPr preferRelativeResize="0"/>
          <p:nvPr/>
        </p:nvPicPr>
        <p:blipFill rotWithShape="1">
          <a:blip r:embed="rId3">
            <a:alphaModFix/>
          </a:blip>
          <a:srcRect b="0" l="0" r="0" t="0"/>
          <a:stretch/>
        </p:blipFill>
        <p:spPr>
          <a:xfrm>
            <a:off x="735497" y="3979788"/>
            <a:ext cx="447277" cy="447277"/>
          </a:xfrm>
          <a:prstGeom prst="rect">
            <a:avLst/>
          </a:prstGeom>
          <a:noFill/>
          <a:ln>
            <a:noFill/>
          </a:ln>
        </p:spPr>
      </p:pic>
      <p:pic>
        <p:nvPicPr>
          <p:cNvPr id="422" name="Google Shape;422;p34"/>
          <p:cNvPicPr preferRelativeResize="0"/>
          <p:nvPr/>
        </p:nvPicPr>
        <p:blipFill rotWithShape="1">
          <a:blip r:embed="rId4">
            <a:alphaModFix/>
          </a:blip>
          <a:srcRect b="0" l="0" r="0" t="0"/>
          <a:stretch/>
        </p:blipFill>
        <p:spPr>
          <a:xfrm>
            <a:off x="735500" y="1578125"/>
            <a:ext cx="585216" cy="56692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7" name="Shape 427"/>
        <p:cNvGrpSpPr/>
        <p:nvPr/>
      </p:nvGrpSpPr>
      <p:grpSpPr>
        <a:xfrm>
          <a:off x="0" y="0"/>
          <a:ext cx="0" cy="0"/>
          <a:chOff x="0" y="0"/>
          <a:chExt cx="0" cy="0"/>
        </a:xfrm>
      </p:grpSpPr>
      <p:sp>
        <p:nvSpPr>
          <p:cNvPr id="428" name="Google Shape;428;p57"/>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429" name="Google Shape;429;p57"/>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430" name="Google Shape;430;p57"/>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US" sz="4200" u="none" cap="none" strike="noStrike">
                <a:solidFill>
                  <a:schemeClr val="lt1"/>
                </a:solidFill>
                <a:latin typeface="Nunito Sans"/>
                <a:ea typeface="Nunito Sans"/>
                <a:cs typeface="Nunito Sans"/>
                <a:sym typeface="Nunito Sans"/>
              </a:rPr>
              <a:t>Pau</a:t>
            </a:r>
            <a:r>
              <a:rPr b="1" lang="en-US" sz="4200">
                <a:solidFill>
                  <a:schemeClr val="lt1"/>
                </a:solidFill>
                <a:latin typeface="Nunito Sans"/>
                <a:ea typeface="Nunito Sans"/>
                <a:cs typeface="Nunito Sans"/>
                <a:sym typeface="Nunito Sans"/>
              </a:rPr>
              <a:t>s</a:t>
            </a:r>
            <a:r>
              <a:rPr b="1" i="0" lang="en-US" sz="4200" u="none" cap="none" strike="noStrike">
                <a:solidFill>
                  <a:schemeClr val="lt1"/>
                </a:solidFill>
                <a:latin typeface="Nunito Sans"/>
                <a:ea typeface="Nunito Sans"/>
                <a:cs typeface="Nunito Sans"/>
                <a:sym typeface="Nunito Sans"/>
              </a:rPr>
              <a:t>e</a:t>
            </a:r>
            <a:endParaRPr b="0" i="0" sz="4200" u="none" cap="none" strike="noStrike">
              <a:solidFill>
                <a:schemeClr val="dk1"/>
              </a:solidFill>
              <a:latin typeface="Nunito Sans"/>
              <a:ea typeface="Nunito Sans"/>
              <a:cs typeface="Nunito Sans"/>
              <a:sym typeface="Nunito Sans"/>
            </a:endParaRPr>
          </a:p>
        </p:txBody>
      </p:sp>
      <p:pic>
        <p:nvPicPr>
          <p:cNvPr id="431" name="Google Shape;431;p57"/>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6" name="Shape 436"/>
        <p:cNvGrpSpPr/>
        <p:nvPr/>
      </p:nvGrpSpPr>
      <p:grpSpPr>
        <a:xfrm>
          <a:off x="0" y="0"/>
          <a:ext cx="0" cy="0"/>
          <a:chOff x="0" y="0"/>
          <a:chExt cx="0" cy="0"/>
        </a:xfrm>
      </p:grpSpPr>
      <p:sp>
        <p:nvSpPr>
          <p:cNvPr id="437" name="Google Shape;437;p60"/>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438" name="Google Shape;438;p60"/>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439" name="Google Shape;439;p60"/>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rPr>
              <a:t>Conduct the evaluation conversation</a:t>
            </a:r>
            <a:endParaRPr b="0" i="0" sz="4200" u="none" cap="none" strike="noStrike">
              <a:solidFill>
                <a:schemeClr val="dk1"/>
              </a:solidFill>
              <a:latin typeface="Nunito Sans"/>
              <a:ea typeface="Nunito Sans"/>
              <a:cs typeface="Nunito Sans"/>
              <a:sym typeface="Nunito Sans"/>
            </a:endParaRPr>
          </a:p>
        </p:txBody>
      </p:sp>
      <p:pic>
        <p:nvPicPr>
          <p:cNvPr id="440" name="Google Shape;440;p60"/>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4" name="Shape 444"/>
        <p:cNvGrpSpPr/>
        <p:nvPr/>
      </p:nvGrpSpPr>
      <p:grpSpPr>
        <a:xfrm>
          <a:off x="0" y="0"/>
          <a:ext cx="0" cy="0"/>
          <a:chOff x="0" y="0"/>
          <a:chExt cx="0" cy="0"/>
        </a:xfrm>
      </p:grpSpPr>
      <p:sp>
        <p:nvSpPr>
          <p:cNvPr id="445" name="Google Shape;445;p61"/>
          <p:cNvSpPr/>
          <p:nvPr/>
        </p:nvSpPr>
        <p:spPr>
          <a:xfrm>
            <a:off x="468143" y="1215456"/>
            <a:ext cx="11443083"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446" name="Google Shape;446;p61"/>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chemeClr val="dk1"/>
                </a:solidFill>
                <a:latin typeface="Nunito Sans"/>
                <a:ea typeface="Nunito Sans"/>
                <a:cs typeface="Nunito Sans"/>
                <a:sym typeface="Nunito Sans"/>
              </a:rPr>
              <a:t>In trios, </a:t>
            </a:r>
            <a:r>
              <a:rPr lang="en-US" sz="2800">
                <a:solidFill>
                  <a:schemeClr val="dk1"/>
                </a:solidFill>
                <a:latin typeface="Nunito Sans"/>
                <a:ea typeface="Nunito Sans"/>
                <a:cs typeface="Nunito Sans"/>
                <a:sym typeface="Nunito Sans"/>
              </a:rPr>
              <a:t>role play,</a:t>
            </a:r>
            <a:r>
              <a:rPr b="0" i="0" lang="en-US" sz="2800" u="none" cap="none" strike="noStrike">
                <a:solidFill>
                  <a:schemeClr val="dk1"/>
                </a:solidFill>
                <a:latin typeface="Nunito Sans"/>
                <a:ea typeface="Nunito Sans"/>
                <a:cs typeface="Nunito Sans"/>
                <a:sym typeface="Nunito Sans"/>
              </a:rPr>
              <a:t> 60 minute</a:t>
            </a:r>
            <a:r>
              <a:rPr lang="en-US" sz="2800">
                <a:solidFill>
                  <a:schemeClr val="dk1"/>
                </a:solidFill>
                <a:latin typeface="Nunito Sans"/>
                <a:ea typeface="Nunito Sans"/>
                <a:cs typeface="Nunito Sans"/>
                <a:sym typeface="Nunito Sans"/>
              </a:rPr>
              <a:t>s</a:t>
            </a:r>
            <a:r>
              <a:rPr b="0" i="0" lang="en-US" sz="2800" u="none" cap="none" strike="noStrike">
                <a:solidFill>
                  <a:schemeClr val="dk1"/>
                </a:solidFill>
                <a:latin typeface="Nunito Sans"/>
                <a:ea typeface="Nunito Sans"/>
                <a:cs typeface="Nunito Sans"/>
                <a:sym typeface="Nunito Sans"/>
              </a:rPr>
              <a:t> (10 minute</a:t>
            </a:r>
            <a:r>
              <a:rPr lang="en-US" sz="2800">
                <a:solidFill>
                  <a:schemeClr val="dk1"/>
                </a:solidFill>
                <a:latin typeface="Nunito Sans"/>
                <a:ea typeface="Nunito Sans"/>
                <a:cs typeface="Nunito Sans"/>
                <a:sym typeface="Nunito Sans"/>
              </a:rPr>
              <a:t>s</a:t>
            </a:r>
            <a:r>
              <a:rPr b="0" i="0" lang="en-US" sz="2800" u="none" cap="none" strike="noStrike">
                <a:solidFill>
                  <a:schemeClr val="dk1"/>
                </a:solidFill>
                <a:latin typeface="Nunito Sans"/>
                <a:ea typeface="Nunito Sans"/>
                <a:cs typeface="Nunito Sans"/>
                <a:sym typeface="Nunito Sans"/>
              </a:rPr>
              <a:t> </a:t>
            </a:r>
            <a:r>
              <a:rPr lang="en-US" sz="2800">
                <a:solidFill>
                  <a:schemeClr val="dk1"/>
                </a:solidFill>
                <a:latin typeface="Nunito Sans"/>
                <a:ea typeface="Nunito Sans"/>
                <a:cs typeface="Nunito Sans"/>
                <a:sym typeface="Nunito Sans"/>
              </a:rPr>
              <a:t>per round</a:t>
            </a:r>
            <a:r>
              <a:rPr b="0" i="0" lang="en-US" sz="2800" u="none" cap="none" strike="noStrike">
                <a:solidFill>
                  <a:schemeClr val="dk1"/>
                </a:solidFill>
                <a:latin typeface="Nunito Sans"/>
                <a:ea typeface="Nunito Sans"/>
                <a:cs typeface="Nunito Sans"/>
                <a:sym typeface="Nunito Sans"/>
              </a:rPr>
              <a:t>)</a:t>
            </a:r>
            <a:endParaRPr b="0" i="0" sz="2800" u="none" cap="none" strike="noStrike">
              <a:solidFill>
                <a:schemeClr val="dk1"/>
              </a:solidFill>
              <a:latin typeface="Nunito Sans"/>
              <a:ea typeface="Nunito Sans"/>
              <a:cs typeface="Nunito Sans"/>
              <a:sym typeface="Nunito Sans"/>
            </a:endParaRPr>
          </a:p>
        </p:txBody>
      </p:sp>
      <p:sp>
        <p:nvSpPr>
          <p:cNvPr id="447" name="Google Shape;447;p61"/>
          <p:cNvSpPr/>
          <p:nvPr/>
        </p:nvSpPr>
        <p:spPr>
          <a:xfrm>
            <a:off x="468143" y="2976518"/>
            <a:ext cx="11443083"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pic>
        <p:nvPicPr>
          <p:cNvPr id="448" name="Google Shape;448;p61"/>
          <p:cNvPicPr preferRelativeResize="0"/>
          <p:nvPr/>
        </p:nvPicPr>
        <p:blipFill rotWithShape="1">
          <a:blip r:embed="rId3">
            <a:alphaModFix/>
          </a:blip>
          <a:srcRect b="0" l="0" r="0" t="0"/>
          <a:stretch/>
        </p:blipFill>
        <p:spPr>
          <a:xfrm>
            <a:off x="735498" y="3508042"/>
            <a:ext cx="447277" cy="447277"/>
          </a:xfrm>
          <a:prstGeom prst="rect">
            <a:avLst/>
          </a:prstGeom>
          <a:noFill/>
          <a:ln>
            <a:noFill/>
          </a:ln>
        </p:spPr>
      </p:pic>
      <p:pic>
        <p:nvPicPr>
          <p:cNvPr id="449" name="Google Shape;449;p61"/>
          <p:cNvPicPr preferRelativeResize="0"/>
          <p:nvPr/>
        </p:nvPicPr>
        <p:blipFill rotWithShape="1">
          <a:blip r:embed="rId3">
            <a:alphaModFix/>
          </a:blip>
          <a:srcRect b="0" l="0" r="0" t="0"/>
          <a:stretch/>
        </p:blipFill>
        <p:spPr>
          <a:xfrm>
            <a:off x="735500" y="4149147"/>
            <a:ext cx="447277" cy="447277"/>
          </a:xfrm>
          <a:prstGeom prst="rect">
            <a:avLst/>
          </a:prstGeom>
          <a:noFill/>
          <a:ln>
            <a:noFill/>
          </a:ln>
        </p:spPr>
      </p:pic>
      <p:sp>
        <p:nvSpPr>
          <p:cNvPr id="450" name="Google Shape;450;p61"/>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451" name="Google Shape;451;p61"/>
          <p:cNvSpPr/>
          <p:nvPr/>
        </p:nvSpPr>
        <p:spPr>
          <a:xfrm>
            <a:off x="1267675" y="3346550"/>
            <a:ext cx="10643400" cy="23775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With the employee for whom you just made the evaluation</a:t>
            </a:r>
            <a:endParaRPr b="0" i="0" sz="2800" u="none" cap="none" strike="noStrike">
              <a:solidFill>
                <a:schemeClr val="dk1"/>
              </a:solidFill>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Manager – employee – observer</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chemeClr val="dk1"/>
                </a:solidFill>
                <a:latin typeface="Nunito Sans"/>
                <a:ea typeface="Nunito Sans"/>
                <a:cs typeface="Nunito Sans"/>
                <a:sym typeface="Nunito Sans"/>
              </a:rPr>
              <a:t>10 </a:t>
            </a:r>
            <a:r>
              <a:rPr lang="en-US" sz="2800">
                <a:solidFill>
                  <a:schemeClr val="dk1"/>
                </a:solidFill>
                <a:latin typeface="Nunito Sans"/>
                <a:ea typeface="Nunito Sans"/>
                <a:cs typeface="Nunito Sans"/>
                <a:sym typeface="Nunito Sans"/>
              </a:rPr>
              <a:t>minutes per conversation, short discussion, rotation</a:t>
            </a:r>
            <a:endParaRPr b="0" i="0" sz="1400" u="none" cap="none" strike="noStrike">
              <a:solidFill>
                <a:schemeClr val="dk1"/>
              </a:solidFill>
              <a:latin typeface="Arial"/>
              <a:ea typeface="Arial"/>
              <a:cs typeface="Arial"/>
              <a:sym typeface="Arial"/>
            </a:endParaRPr>
          </a:p>
        </p:txBody>
      </p:sp>
      <p:sp>
        <p:nvSpPr>
          <p:cNvPr id="452" name="Google Shape;452;p61"/>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Conduct the evaluation conversation</a:t>
            </a:r>
            <a:endParaRPr b="0" i="0" u="none" cap="none" strike="noStrike">
              <a:solidFill>
                <a:srgbClr val="203F7B"/>
              </a:solidFill>
            </a:endParaRPr>
          </a:p>
        </p:txBody>
      </p:sp>
      <p:pic>
        <p:nvPicPr>
          <p:cNvPr id="453" name="Google Shape;453;p61"/>
          <p:cNvPicPr preferRelativeResize="0"/>
          <p:nvPr/>
        </p:nvPicPr>
        <p:blipFill rotWithShape="1">
          <a:blip r:embed="rId3">
            <a:alphaModFix/>
          </a:blip>
          <a:srcRect b="0" l="0" r="0" t="0"/>
          <a:stretch/>
        </p:blipFill>
        <p:spPr>
          <a:xfrm>
            <a:off x="735499" y="4790252"/>
            <a:ext cx="447277" cy="447277"/>
          </a:xfrm>
          <a:prstGeom prst="rect">
            <a:avLst/>
          </a:prstGeom>
          <a:noFill/>
          <a:ln>
            <a:noFill/>
          </a:ln>
        </p:spPr>
      </p:pic>
      <p:pic>
        <p:nvPicPr>
          <p:cNvPr id="454" name="Google Shape;454;p61"/>
          <p:cNvPicPr preferRelativeResize="0"/>
          <p:nvPr/>
        </p:nvPicPr>
        <p:blipFill rotWithShape="1">
          <a:blip r:embed="rId4">
            <a:alphaModFix/>
          </a:blip>
          <a:srcRect b="0" l="0" r="0" t="0"/>
          <a:stretch/>
        </p:blipFill>
        <p:spPr>
          <a:xfrm>
            <a:off x="735500" y="1578125"/>
            <a:ext cx="585216" cy="566928"/>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88"/>
          <p:cNvSpPr/>
          <p:nvPr/>
        </p:nvSpPr>
        <p:spPr>
          <a:xfrm>
            <a:off x="468143" y="1215456"/>
            <a:ext cx="11443083"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460" name="Google Shape;460;p88"/>
          <p:cNvSpPr/>
          <p:nvPr/>
        </p:nvSpPr>
        <p:spPr>
          <a:xfrm>
            <a:off x="1439125" y="1526216"/>
            <a:ext cx="10569000" cy="7803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chemeClr val="dk1"/>
                </a:solidFill>
                <a:latin typeface="Nunito Sans"/>
                <a:ea typeface="Nunito Sans"/>
                <a:cs typeface="Nunito Sans"/>
                <a:sym typeface="Nunito Sans"/>
              </a:rPr>
              <a:t>In trios, </a:t>
            </a:r>
            <a:r>
              <a:rPr lang="en-US" sz="2800">
                <a:solidFill>
                  <a:schemeClr val="dk1"/>
                </a:solidFill>
                <a:latin typeface="Nunito Sans"/>
                <a:ea typeface="Nunito Sans"/>
                <a:cs typeface="Nunito Sans"/>
                <a:sym typeface="Nunito Sans"/>
              </a:rPr>
              <a:t>intervision, 60 minutes (20 minutes per round)</a:t>
            </a:r>
            <a:endParaRPr b="0" i="0" sz="2800" u="none" cap="none" strike="noStrike">
              <a:solidFill>
                <a:schemeClr val="dk1"/>
              </a:solidFill>
              <a:latin typeface="Nunito Sans"/>
              <a:ea typeface="Nunito Sans"/>
              <a:cs typeface="Nunito Sans"/>
              <a:sym typeface="Nunito Sans"/>
            </a:endParaRPr>
          </a:p>
        </p:txBody>
      </p:sp>
      <p:sp>
        <p:nvSpPr>
          <p:cNvPr id="461" name="Google Shape;461;p88"/>
          <p:cNvSpPr/>
          <p:nvPr/>
        </p:nvSpPr>
        <p:spPr>
          <a:xfrm>
            <a:off x="468150" y="2976525"/>
            <a:ext cx="11443200" cy="30387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pic>
        <p:nvPicPr>
          <p:cNvPr id="462" name="Google Shape;462;p88"/>
          <p:cNvPicPr preferRelativeResize="0"/>
          <p:nvPr/>
        </p:nvPicPr>
        <p:blipFill rotWithShape="1">
          <a:blip r:embed="rId3">
            <a:alphaModFix/>
          </a:blip>
          <a:srcRect b="0" l="0" r="0" t="0"/>
          <a:stretch/>
        </p:blipFill>
        <p:spPr>
          <a:xfrm>
            <a:off x="780028" y="3213244"/>
            <a:ext cx="358196" cy="354948"/>
          </a:xfrm>
          <a:prstGeom prst="rect">
            <a:avLst/>
          </a:prstGeom>
          <a:noFill/>
          <a:ln>
            <a:noFill/>
          </a:ln>
        </p:spPr>
      </p:pic>
      <p:sp>
        <p:nvSpPr>
          <p:cNvPr id="463" name="Google Shape;463;p88"/>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464" name="Google Shape;464;p88"/>
          <p:cNvSpPr/>
          <p:nvPr/>
        </p:nvSpPr>
        <p:spPr>
          <a:xfrm>
            <a:off x="1267525" y="3011636"/>
            <a:ext cx="10740600" cy="26061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400">
                <a:solidFill>
                  <a:schemeClr val="dk1"/>
                </a:solidFill>
                <a:latin typeface="Nunito Sans"/>
                <a:ea typeface="Nunito Sans"/>
                <a:cs typeface="Nunito Sans"/>
                <a:sym typeface="Nunito Sans"/>
              </a:rPr>
              <a:t>The contributor describes the case and the question he/she has</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400">
                <a:solidFill>
                  <a:schemeClr val="dk1"/>
                </a:solidFill>
                <a:latin typeface="Nunito Sans"/>
                <a:ea typeface="Nunito Sans"/>
                <a:cs typeface="Nunito Sans"/>
                <a:sym typeface="Nunito Sans"/>
              </a:rPr>
              <a:t>The other participants ask questions</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400">
                <a:solidFill>
                  <a:schemeClr val="dk1"/>
                </a:solidFill>
                <a:latin typeface="Nunito Sans"/>
                <a:ea typeface="Nunito Sans"/>
                <a:cs typeface="Nunito Sans"/>
                <a:sym typeface="Nunito Sans"/>
              </a:rPr>
              <a:t>Someone summarize the core of the problem</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400">
                <a:solidFill>
                  <a:schemeClr val="dk1"/>
                </a:solidFill>
                <a:latin typeface="Nunito Sans"/>
                <a:ea typeface="Nunito Sans"/>
                <a:cs typeface="Nunito Sans"/>
                <a:sym typeface="Nunito Sans"/>
              </a:rPr>
              <a:t>Participants give their advice to the submitter</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400">
                <a:solidFill>
                  <a:schemeClr val="dk1"/>
                </a:solidFill>
                <a:latin typeface="Nunito Sans"/>
                <a:ea typeface="Nunito Sans"/>
                <a:cs typeface="Nunito Sans"/>
                <a:sym typeface="Nunito Sans"/>
              </a:rPr>
              <a:t>The submitter responds to the advice</a:t>
            </a:r>
            <a:endParaRPr b="0" i="0" sz="1400" u="none" cap="none" strike="noStrike">
              <a:solidFill>
                <a:schemeClr val="dk1"/>
              </a:solidFill>
              <a:latin typeface="Arial"/>
              <a:ea typeface="Arial"/>
              <a:cs typeface="Arial"/>
              <a:sym typeface="Arial"/>
            </a:endParaRPr>
          </a:p>
        </p:txBody>
      </p:sp>
      <p:sp>
        <p:nvSpPr>
          <p:cNvPr id="465" name="Google Shape;465;p88"/>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a:solidFill>
                  <a:srgbClr val="203F7B"/>
                </a:solidFill>
                <a:latin typeface="Nunito Sans"/>
                <a:ea typeface="Nunito Sans"/>
                <a:cs typeface="Nunito Sans"/>
                <a:sym typeface="Nunito Sans"/>
              </a:rPr>
              <a:t>Discussing practical situations</a:t>
            </a:r>
            <a:endParaRPr b="0" i="0" u="none" cap="none" strike="noStrike">
              <a:solidFill>
                <a:srgbClr val="203F7B"/>
              </a:solidFill>
            </a:endParaRPr>
          </a:p>
        </p:txBody>
      </p:sp>
      <p:pic>
        <p:nvPicPr>
          <p:cNvPr id="466" name="Google Shape;466;p88"/>
          <p:cNvPicPr preferRelativeResize="0"/>
          <p:nvPr/>
        </p:nvPicPr>
        <p:blipFill rotWithShape="1">
          <a:blip r:embed="rId4">
            <a:alphaModFix/>
          </a:blip>
          <a:srcRect b="0" l="0" r="0" t="0"/>
          <a:stretch/>
        </p:blipFill>
        <p:spPr>
          <a:xfrm>
            <a:off x="735500" y="1578125"/>
            <a:ext cx="585216" cy="566928"/>
          </a:xfrm>
          <a:prstGeom prst="rect">
            <a:avLst/>
          </a:prstGeom>
          <a:noFill/>
          <a:ln>
            <a:noFill/>
          </a:ln>
        </p:spPr>
      </p:pic>
      <p:pic>
        <p:nvPicPr>
          <p:cNvPr id="467" name="Google Shape;467;p88"/>
          <p:cNvPicPr preferRelativeResize="0"/>
          <p:nvPr/>
        </p:nvPicPr>
        <p:blipFill rotWithShape="1">
          <a:blip r:embed="rId3">
            <a:alphaModFix/>
          </a:blip>
          <a:srcRect b="0" l="0" r="0" t="0"/>
          <a:stretch/>
        </p:blipFill>
        <p:spPr>
          <a:xfrm>
            <a:off x="780028" y="3796185"/>
            <a:ext cx="358196" cy="354948"/>
          </a:xfrm>
          <a:prstGeom prst="rect">
            <a:avLst/>
          </a:prstGeom>
          <a:noFill/>
          <a:ln>
            <a:noFill/>
          </a:ln>
        </p:spPr>
      </p:pic>
      <p:pic>
        <p:nvPicPr>
          <p:cNvPr id="468" name="Google Shape;468;p88"/>
          <p:cNvPicPr preferRelativeResize="0"/>
          <p:nvPr/>
        </p:nvPicPr>
        <p:blipFill rotWithShape="1">
          <a:blip r:embed="rId3">
            <a:alphaModFix/>
          </a:blip>
          <a:srcRect b="0" l="0" r="0" t="0"/>
          <a:stretch/>
        </p:blipFill>
        <p:spPr>
          <a:xfrm>
            <a:off x="780028" y="4314686"/>
            <a:ext cx="358196" cy="354948"/>
          </a:xfrm>
          <a:prstGeom prst="rect">
            <a:avLst/>
          </a:prstGeom>
          <a:noFill/>
          <a:ln>
            <a:noFill/>
          </a:ln>
        </p:spPr>
      </p:pic>
      <p:pic>
        <p:nvPicPr>
          <p:cNvPr id="469" name="Google Shape;469;p88"/>
          <p:cNvPicPr preferRelativeResize="0"/>
          <p:nvPr/>
        </p:nvPicPr>
        <p:blipFill rotWithShape="1">
          <a:blip r:embed="rId3">
            <a:alphaModFix/>
          </a:blip>
          <a:srcRect b="0" l="0" r="0" t="0"/>
          <a:stretch/>
        </p:blipFill>
        <p:spPr>
          <a:xfrm>
            <a:off x="780028" y="4833187"/>
            <a:ext cx="358196" cy="354948"/>
          </a:xfrm>
          <a:prstGeom prst="rect">
            <a:avLst/>
          </a:prstGeom>
          <a:noFill/>
          <a:ln>
            <a:noFill/>
          </a:ln>
        </p:spPr>
      </p:pic>
      <p:pic>
        <p:nvPicPr>
          <p:cNvPr id="470" name="Google Shape;470;p88"/>
          <p:cNvPicPr preferRelativeResize="0"/>
          <p:nvPr/>
        </p:nvPicPr>
        <p:blipFill rotWithShape="1">
          <a:blip r:embed="rId3">
            <a:alphaModFix/>
          </a:blip>
          <a:srcRect b="0" l="0" r="0" t="0"/>
          <a:stretch/>
        </p:blipFill>
        <p:spPr>
          <a:xfrm>
            <a:off x="780028" y="5421071"/>
            <a:ext cx="358196" cy="35494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89"/>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477" name="Google Shape;477;p89"/>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478" name="Google Shape;478;p89"/>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rPr>
              <a:t>Plan of Action</a:t>
            </a:r>
            <a:endParaRPr b="0" i="0" sz="4200" u="none" cap="none" strike="noStrike">
              <a:solidFill>
                <a:schemeClr val="dk1"/>
              </a:solidFill>
              <a:latin typeface="Nunito Sans"/>
              <a:ea typeface="Nunito Sans"/>
              <a:cs typeface="Nunito Sans"/>
              <a:sym typeface="Nunito Sans"/>
            </a:endParaRPr>
          </a:p>
        </p:txBody>
      </p:sp>
      <p:pic>
        <p:nvPicPr>
          <p:cNvPr id="479" name="Google Shape;479;p89"/>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90"/>
          <p:cNvSpPr/>
          <p:nvPr/>
        </p:nvSpPr>
        <p:spPr>
          <a:xfrm>
            <a:off x="373110" y="1215455"/>
            <a:ext cx="8860500" cy="4817791"/>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2F8FB"/>
                </a:solidFill>
                <a:latin typeface="Calibri"/>
                <a:ea typeface="Calibri"/>
                <a:cs typeface="Calibri"/>
                <a:sym typeface="Calibri"/>
              </a:rPr>
              <a:t>     </a:t>
            </a:r>
            <a:endParaRPr b="0" i="0" sz="2400" u="none" cap="none" strike="noStrike">
              <a:solidFill>
                <a:srgbClr val="F2F8FB"/>
              </a:solidFill>
              <a:latin typeface="Calibri"/>
              <a:ea typeface="Calibri"/>
              <a:cs typeface="Calibri"/>
              <a:sym typeface="Calibri"/>
            </a:endParaRPr>
          </a:p>
        </p:txBody>
      </p:sp>
      <p:sp>
        <p:nvSpPr>
          <p:cNvPr id="485" name="Google Shape;485;p90"/>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lang="en-US" sz="4400">
                <a:solidFill>
                  <a:srgbClr val="203F7B"/>
                </a:solidFill>
                <a:latin typeface="Nunito Sans"/>
                <a:ea typeface="Nunito Sans"/>
                <a:cs typeface="Nunito Sans"/>
                <a:sym typeface="Nunito Sans"/>
              </a:rPr>
              <a:t>Plan of Action</a:t>
            </a:r>
            <a:endParaRPr b="0" i="0" sz="4400" u="none" cap="none" strike="noStrike">
              <a:solidFill>
                <a:srgbClr val="203F7B"/>
              </a:solidFill>
              <a:latin typeface="Calibri"/>
              <a:ea typeface="Calibri"/>
              <a:cs typeface="Calibri"/>
              <a:sym typeface="Calibri"/>
            </a:endParaRPr>
          </a:p>
        </p:txBody>
      </p:sp>
      <p:sp>
        <p:nvSpPr>
          <p:cNvPr id="486" name="Google Shape;486;p90"/>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487" name="Google Shape;487;p90"/>
          <p:cNvSpPr/>
          <p:nvPr/>
        </p:nvSpPr>
        <p:spPr>
          <a:xfrm>
            <a:off x="1282400" y="1295999"/>
            <a:ext cx="7041900" cy="42660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When do you conduct the interviews? Are the appointments already scheduled?</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What is your approach? What do you expect from your employees? What should they expect from you?</a:t>
            </a:r>
            <a:endParaRPr sz="2800">
              <a:solidFill>
                <a:schemeClr val="dk1"/>
              </a:solidFill>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rPr lang="en-US" sz="2800">
                <a:solidFill>
                  <a:schemeClr val="dk1"/>
                </a:solidFill>
                <a:latin typeface="Nunito Sans"/>
                <a:ea typeface="Nunito Sans"/>
                <a:cs typeface="Nunito Sans"/>
                <a:sym typeface="Nunito Sans"/>
              </a:rPr>
              <a:t>When do you communicate the process and approach within your team? </a:t>
            </a:r>
            <a:br>
              <a:rPr b="0" i="0" lang="en-US" sz="2800" u="none" cap="none" strike="noStrike">
                <a:solidFill>
                  <a:schemeClr val="dk1"/>
                </a:solidFill>
                <a:latin typeface="Nunito Sans"/>
                <a:ea typeface="Nunito Sans"/>
                <a:cs typeface="Nunito Sans"/>
                <a:sym typeface="Nunito Sans"/>
              </a:rPr>
            </a:br>
            <a:endParaRPr b="0" i="0" sz="2800" u="none" cap="none" strike="noStrike">
              <a:solidFill>
                <a:schemeClr val="dk1"/>
              </a:solidFill>
              <a:latin typeface="Nunito Sans"/>
              <a:ea typeface="Nunito Sans"/>
              <a:cs typeface="Nunito Sans"/>
              <a:sym typeface="Nunito Sans"/>
            </a:endParaRPr>
          </a:p>
        </p:txBody>
      </p:sp>
      <p:pic>
        <p:nvPicPr>
          <p:cNvPr id="488" name="Google Shape;488;p90"/>
          <p:cNvPicPr preferRelativeResize="0"/>
          <p:nvPr/>
        </p:nvPicPr>
        <p:blipFill rotWithShape="1">
          <a:blip r:embed="rId3">
            <a:alphaModFix/>
          </a:blip>
          <a:srcRect b="0" l="0" r="0" t="0"/>
          <a:stretch/>
        </p:blipFill>
        <p:spPr>
          <a:xfrm>
            <a:off x="787143" y="1587743"/>
            <a:ext cx="316964" cy="244927"/>
          </a:xfrm>
          <a:prstGeom prst="rect">
            <a:avLst/>
          </a:prstGeom>
          <a:noFill/>
          <a:ln>
            <a:noFill/>
          </a:ln>
        </p:spPr>
      </p:pic>
      <p:sp>
        <p:nvSpPr>
          <p:cNvPr id="489" name="Google Shape;489;p90"/>
          <p:cNvSpPr/>
          <p:nvPr/>
        </p:nvSpPr>
        <p:spPr>
          <a:xfrm>
            <a:off x="9427464" y="1215456"/>
            <a:ext cx="2386500" cy="481779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pic>
        <p:nvPicPr>
          <p:cNvPr id="490" name="Google Shape;490;p90"/>
          <p:cNvPicPr preferRelativeResize="0"/>
          <p:nvPr/>
        </p:nvPicPr>
        <p:blipFill rotWithShape="1">
          <a:blip r:embed="rId3">
            <a:alphaModFix/>
          </a:blip>
          <a:srcRect b="0" l="0" r="0" t="0"/>
          <a:stretch/>
        </p:blipFill>
        <p:spPr>
          <a:xfrm>
            <a:off x="787147" y="2834479"/>
            <a:ext cx="316964" cy="244927"/>
          </a:xfrm>
          <a:prstGeom prst="rect">
            <a:avLst/>
          </a:prstGeom>
          <a:noFill/>
          <a:ln>
            <a:noFill/>
          </a:ln>
        </p:spPr>
      </p:pic>
      <p:pic>
        <p:nvPicPr>
          <p:cNvPr id="491" name="Google Shape;491;p90"/>
          <p:cNvPicPr preferRelativeResize="0"/>
          <p:nvPr/>
        </p:nvPicPr>
        <p:blipFill rotWithShape="1">
          <a:blip r:embed="rId3">
            <a:alphaModFix/>
          </a:blip>
          <a:srcRect b="0" l="0" r="0" t="0"/>
          <a:stretch/>
        </p:blipFill>
        <p:spPr>
          <a:xfrm>
            <a:off x="787147" y="4766167"/>
            <a:ext cx="316964" cy="244927"/>
          </a:xfrm>
          <a:prstGeom prst="rect">
            <a:avLst/>
          </a:prstGeom>
          <a:noFill/>
          <a:ln>
            <a:noFill/>
          </a:ln>
        </p:spPr>
      </p:pic>
      <p:pic>
        <p:nvPicPr>
          <p:cNvPr id="492" name="Google Shape;492;p90"/>
          <p:cNvPicPr preferRelativeResize="0"/>
          <p:nvPr/>
        </p:nvPicPr>
        <p:blipFill rotWithShape="1">
          <a:blip r:embed="rId4">
            <a:alphaModFix/>
          </a:blip>
          <a:srcRect b="0" l="0" r="0" t="0"/>
          <a:stretch/>
        </p:blipFill>
        <p:spPr>
          <a:xfrm>
            <a:off x="9784038" y="2746526"/>
            <a:ext cx="1673352" cy="175564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7" name="Shape 497"/>
        <p:cNvGrpSpPr/>
        <p:nvPr/>
      </p:nvGrpSpPr>
      <p:grpSpPr>
        <a:xfrm>
          <a:off x="0" y="0"/>
          <a:ext cx="0" cy="0"/>
          <a:chOff x="0" y="0"/>
          <a:chExt cx="0" cy="0"/>
        </a:xfrm>
      </p:grpSpPr>
      <p:sp>
        <p:nvSpPr>
          <p:cNvPr id="498" name="Google Shape;498;p66"/>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499" name="Google Shape;499;p66"/>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500" name="Google Shape;500;p66"/>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US" sz="4200" u="none" cap="none" strike="noStrike">
                <a:solidFill>
                  <a:schemeClr val="lt1"/>
                </a:solidFill>
                <a:latin typeface="Nunito Sans"/>
                <a:ea typeface="Nunito Sans"/>
                <a:cs typeface="Nunito Sans"/>
                <a:sym typeface="Nunito Sans"/>
              </a:rPr>
              <a:t>Evaluati</a:t>
            </a:r>
            <a:r>
              <a:rPr b="1" lang="en-US" sz="4200">
                <a:solidFill>
                  <a:schemeClr val="lt1"/>
                </a:solidFill>
                <a:latin typeface="Nunito Sans"/>
                <a:ea typeface="Nunito Sans"/>
                <a:cs typeface="Nunito Sans"/>
                <a:sym typeface="Nunito Sans"/>
              </a:rPr>
              <a:t>on</a:t>
            </a:r>
            <a:endParaRPr b="0" i="0" sz="4200" u="none" cap="none" strike="noStrike">
              <a:solidFill>
                <a:schemeClr val="dk1"/>
              </a:solidFill>
              <a:latin typeface="Nunito Sans"/>
              <a:ea typeface="Nunito Sans"/>
              <a:cs typeface="Nunito Sans"/>
              <a:sym typeface="Nunito Sans"/>
            </a:endParaRPr>
          </a:p>
        </p:txBody>
      </p:sp>
      <p:pic>
        <p:nvPicPr>
          <p:cNvPr id="501" name="Google Shape;501;p66"/>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5" name="Shape 505"/>
        <p:cNvGrpSpPr/>
        <p:nvPr/>
      </p:nvGrpSpPr>
      <p:grpSpPr>
        <a:xfrm>
          <a:off x="0" y="0"/>
          <a:ext cx="0" cy="0"/>
          <a:chOff x="0" y="0"/>
          <a:chExt cx="0" cy="0"/>
        </a:xfrm>
      </p:grpSpPr>
      <p:sp>
        <p:nvSpPr>
          <p:cNvPr id="506" name="Google Shape;506;gdaad744255_0_0"/>
          <p:cNvSpPr/>
          <p:nvPr/>
        </p:nvSpPr>
        <p:spPr>
          <a:xfrm>
            <a:off x="767243" y="1525792"/>
            <a:ext cx="5253600" cy="3995100"/>
          </a:xfrm>
          <a:prstGeom prst="roundRect">
            <a:avLst>
              <a:gd fmla="val 4308" name="adj"/>
            </a:avLst>
          </a:prstGeom>
          <a:solidFill>
            <a:schemeClr val="lt1"/>
          </a:solidFill>
          <a:ln cap="flat" cmpd="sng" w="69850">
            <a:solidFill>
              <a:srgbClr val="2673AC"/>
            </a:solidFill>
            <a:prstDash val="solid"/>
            <a:round/>
            <a:headEnd len="sm" w="sm" type="none"/>
            <a:tailEnd len="sm" w="sm" type="none"/>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507" name="Google Shape;507;gdaad744255_0_0"/>
          <p:cNvSpPr/>
          <p:nvPr/>
        </p:nvSpPr>
        <p:spPr>
          <a:xfrm>
            <a:off x="6312310" y="1525794"/>
            <a:ext cx="5253600" cy="39951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508" name="Google Shape;508;gdaad744255_0_0"/>
          <p:cNvSpPr txBox="1"/>
          <p:nvPr>
            <p:ph type="title"/>
          </p:nvPr>
        </p:nvSpPr>
        <p:spPr>
          <a:xfrm>
            <a:off x="239348" y="271491"/>
            <a:ext cx="11563200" cy="944700"/>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US" sz="4267">
                <a:solidFill>
                  <a:srgbClr val="203F7B"/>
                </a:solidFill>
                <a:latin typeface="Nunito Sans"/>
                <a:ea typeface="Nunito Sans"/>
                <a:cs typeface="Nunito Sans"/>
                <a:sym typeface="Nunito Sans"/>
              </a:rPr>
              <a:t>Evaluation – 5 questions</a:t>
            </a:r>
            <a:endParaRPr b="0" i="0" sz="4400" u="none" cap="none" strike="noStrike">
              <a:solidFill>
                <a:srgbClr val="203F7B"/>
              </a:solidFill>
              <a:latin typeface="Calibri"/>
              <a:ea typeface="Calibri"/>
              <a:cs typeface="Calibri"/>
              <a:sym typeface="Calibri"/>
            </a:endParaRPr>
          </a:p>
        </p:txBody>
      </p:sp>
      <p:sp>
        <p:nvSpPr>
          <p:cNvPr id="509" name="Google Shape;509;gdaad744255_0_0"/>
          <p:cNvSpPr txBox="1"/>
          <p:nvPr/>
        </p:nvSpPr>
        <p:spPr>
          <a:xfrm>
            <a:off x="745067" y="643467"/>
            <a:ext cx="184800" cy="3078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gdaad744255_0_0"/>
          <p:cNvSpPr/>
          <p:nvPr/>
        </p:nvSpPr>
        <p:spPr>
          <a:xfrm>
            <a:off x="3668486" y="3276600"/>
            <a:ext cx="2579914" cy="257991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11" name="Google Shape;511;gdaad744255_0_0"/>
          <p:cNvPicPr preferRelativeResize="0"/>
          <p:nvPr/>
        </p:nvPicPr>
        <p:blipFill rotWithShape="1">
          <a:blip r:embed="rId3">
            <a:alphaModFix/>
          </a:blip>
          <a:srcRect b="0" l="0" r="0" t="0"/>
          <a:stretch/>
        </p:blipFill>
        <p:spPr>
          <a:xfrm>
            <a:off x="1531232" y="1808842"/>
            <a:ext cx="3609888" cy="3429000"/>
          </a:xfrm>
          <a:prstGeom prst="rect">
            <a:avLst/>
          </a:prstGeom>
          <a:noFill/>
          <a:ln>
            <a:noFill/>
          </a:ln>
        </p:spPr>
      </p:pic>
      <p:pic>
        <p:nvPicPr>
          <p:cNvPr id="512" name="Google Shape;512;gdaad744255_0_0"/>
          <p:cNvPicPr preferRelativeResize="0"/>
          <p:nvPr/>
        </p:nvPicPr>
        <p:blipFill rotWithShape="1">
          <a:blip r:embed="rId4">
            <a:alphaModFix/>
          </a:blip>
          <a:srcRect b="0" l="0" r="0" t="0"/>
          <a:stretch/>
        </p:blipFill>
        <p:spPr>
          <a:xfrm>
            <a:off x="7649803" y="1859144"/>
            <a:ext cx="2578607" cy="332841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7" name="Shape 517"/>
        <p:cNvGrpSpPr/>
        <p:nvPr/>
      </p:nvGrpSpPr>
      <p:grpSpPr>
        <a:xfrm>
          <a:off x="0" y="0"/>
          <a:ext cx="0" cy="0"/>
          <a:chOff x="0" y="0"/>
          <a:chExt cx="0" cy="0"/>
        </a:xfrm>
      </p:grpSpPr>
      <p:sp>
        <p:nvSpPr>
          <p:cNvPr id="518" name="Google Shape;518;p68"/>
          <p:cNvSpPr txBox="1"/>
          <p:nvPr>
            <p:ph type="ctrTitle"/>
          </p:nvPr>
        </p:nvSpPr>
        <p:spPr>
          <a:xfrm>
            <a:off x="914400" y="5250646"/>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latin typeface="Nunito Sans"/>
                <a:ea typeface="Nunito Sans"/>
                <a:cs typeface="Nunito Sans"/>
                <a:sym typeface="Nunito Sans"/>
              </a:rPr>
              <a:t>Online Masterclass </a:t>
            </a:r>
            <a:br>
              <a:rPr b="1" lang="en-US" sz="4200">
                <a:latin typeface="Nunito Sans"/>
                <a:ea typeface="Nunito Sans"/>
                <a:cs typeface="Nunito Sans"/>
                <a:sym typeface="Nunito Sans"/>
              </a:rPr>
            </a:br>
            <a:r>
              <a:rPr b="1" lang="en-US" sz="4200">
                <a:latin typeface="Nunito Sans"/>
                <a:ea typeface="Nunito Sans"/>
                <a:cs typeface="Nunito Sans"/>
                <a:sym typeface="Nunito Sans"/>
              </a:rPr>
              <a:t>Ontwerp je nieuwe HR-cyclus</a:t>
            </a:r>
            <a:endParaRPr b="0" i="0" sz="4200" u="none" cap="none" strike="noStrike">
              <a:solidFill>
                <a:schemeClr val="dk1"/>
              </a:solidFill>
              <a:latin typeface="Nunito Sans"/>
              <a:ea typeface="Nunito Sans"/>
              <a:cs typeface="Nunito Sans"/>
              <a:sym typeface="Nunito Sans"/>
            </a:endParaRPr>
          </a:p>
        </p:txBody>
      </p:sp>
      <p:pic>
        <p:nvPicPr>
          <p:cNvPr id="519" name="Google Shape;519;p68"/>
          <p:cNvPicPr preferRelativeResize="0"/>
          <p:nvPr/>
        </p:nvPicPr>
        <p:blipFill rotWithShape="1">
          <a:blip r:embed="rId3">
            <a:alphaModFix/>
          </a:blip>
          <a:srcRect b="0" l="1941" r="1941" t="0"/>
          <a:stretch/>
        </p:blipFill>
        <p:spPr>
          <a:xfrm>
            <a:off x="0" y="0"/>
            <a:ext cx="12192000" cy="6879950"/>
          </a:xfrm>
          <a:prstGeom prst="rect">
            <a:avLst/>
          </a:prstGeom>
          <a:noFill/>
          <a:ln>
            <a:noFill/>
          </a:ln>
        </p:spPr>
      </p:pic>
      <p:sp>
        <p:nvSpPr>
          <p:cNvPr id="520" name="Google Shape;520;p68"/>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rPr>
              <a:t>Thank you and good luck!</a:t>
            </a:r>
            <a:endParaRPr b="0" i="0" sz="4200" u="none" cap="none" strike="noStrike">
              <a:solidFill>
                <a:schemeClr val="dk1"/>
              </a:solidFill>
              <a:latin typeface="Nunito Sans"/>
              <a:ea typeface="Nunito Sans"/>
              <a:cs typeface="Nunito Sans"/>
              <a:sym typeface="Nunito Sans"/>
            </a:endParaRPr>
          </a:p>
        </p:txBody>
      </p:sp>
      <p:pic>
        <p:nvPicPr>
          <p:cNvPr id="521" name="Google Shape;521;p68"/>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Kantoorthema">
  <a:themeElements>
    <a:clrScheme name="Kantoor">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Kantoorthema">
  <a:themeElements>
    <a:clrScheme name="Kantoor">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Louis van Woerden</dc:creator>
</cp:coreProperties>
</file>