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</p:sldIdLst>
  <p:sldSz cy="6858000" cx="12192000"/>
  <p:notesSz cx="6858000" cy="9144000"/>
  <p:embeddedFontLst>
    <p:embeddedFont>
      <p:font typeface="Nunito Sans ExtraBold"/>
      <p:bold r:id="rId42"/>
      <p:boldItalic r:id="rId43"/>
    </p:embeddedFont>
    <p:embeddedFont>
      <p:font typeface="Nunito Sans"/>
      <p:regular r:id="rId44"/>
      <p:bold r:id="rId45"/>
      <p:italic r:id="rId46"/>
      <p:boldItalic r:id="rId4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48" roundtripDataSignature="AMtx7mjBowXQJgOcq7hoPXLe+hyUNZ4n1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6.xml"/><Relationship Id="rId20" Type="http://schemas.openxmlformats.org/officeDocument/2006/relationships/slide" Target="slides/slide16.xml"/><Relationship Id="rId42" Type="http://schemas.openxmlformats.org/officeDocument/2006/relationships/font" Target="fonts/NunitoSansExtraBold-bold.fntdata"/><Relationship Id="rId41" Type="http://schemas.openxmlformats.org/officeDocument/2006/relationships/slide" Target="slides/slide37.xml"/><Relationship Id="rId22" Type="http://schemas.openxmlformats.org/officeDocument/2006/relationships/slide" Target="slides/slide18.xml"/><Relationship Id="rId44" Type="http://schemas.openxmlformats.org/officeDocument/2006/relationships/font" Target="fonts/NunitoSans-regular.fntdata"/><Relationship Id="rId21" Type="http://schemas.openxmlformats.org/officeDocument/2006/relationships/slide" Target="slides/slide17.xml"/><Relationship Id="rId43" Type="http://schemas.openxmlformats.org/officeDocument/2006/relationships/font" Target="fonts/NunitoSansExtraBold-boldItalic.fntdata"/><Relationship Id="rId24" Type="http://schemas.openxmlformats.org/officeDocument/2006/relationships/slide" Target="slides/slide20.xml"/><Relationship Id="rId46" Type="http://schemas.openxmlformats.org/officeDocument/2006/relationships/font" Target="fonts/NunitoSans-italic.fntdata"/><Relationship Id="rId23" Type="http://schemas.openxmlformats.org/officeDocument/2006/relationships/slide" Target="slides/slide19.xml"/><Relationship Id="rId45" Type="http://schemas.openxmlformats.org/officeDocument/2006/relationships/font" Target="fonts/NunitoSans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48" Type="http://customschemas.google.com/relationships/presentationmetadata" Target="metadata"/><Relationship Id="rId25" Type="http://schemas.openxmlformats.org/officeDocument/2006/relationships/slide" Target="slides/slide21.xml"/><Relationship Id="rId47" Type="http://schemas.openxmlformats.org/officeDocument/2006/relationships/font" Target="fonts/NunitoSans-boldItalic.fntdata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33" Type="http://schemas.openxmlformats.org/officeDocument/2006/relationships/slide" Target="slides/slide29.xml"/><Relationship Id="rId10" Type="http://schemas.openxmlformats.org/officeDocument/2006/relationships/slide" Target="slides/slide6.xml"/><Relationship Id="rId32" Type="http://schemas.openxmlformats.org/officeDocument/2006/relationships/slide" Target="slides/slide28.xml"/><Relationship Id="rId13" Type="http://schemas.openxmlformats.org/officeDocument/2006/relationships/slide" Target="slides/slide9.xml"/><Relationship Id="rId35" Type="http://schemas.openxmlformats.org/officeDocument/2006/relationships/slide" Target="slides/slide31.xml"/><Relationship Id="rId12" Type="http://schemas.openxmlformats.org/officeDocument/2006/relationships/slide" Target="slides/slide8.xml"/><Relationship Id="rId34" Type="http://schemas.openxmlformats.org/officeDocument/2006/relationships/slide" Target="slides/slide30.xml"/><Relationship Id="rId15" Type="http://schemas.openxmlformats.org/officeDocument/2006/relationships/slide" Target="slides/slide11.xml"/><Relationship Id="rId37" Type="http://schemas.openxmlformats.org/officeDocument/2006/relationships/slide" Target="slides/slide33.xml"/><Relationship Id="rId14" Type="http://schemas.openxmlformats.org/officeDocument/2006/relationships/slide" Target="slides/slide10.xml"/><Relationship Id="rId36" Type="http://schemas.openxmlformats.org/officeDocument/2006/relationships/slide" Target="slides/slide32.xml"/><Relationship Id="rId17" Type="http://schemas.openxmlformats.org/officeDocument/2006/relationships/slide" Target="slides/slide13.xml"/><Relationship Id="rId39" Type="http://schemas.openxmlformats.org/officeDocument/2006/relationships/slide" Target="slides/slide35.xml"/><Relationship Id="rId16" Type="http://schemas.openxmlformats.org/officeDocument/2006/relationships/slide" Target="slides/slide12.xml"/><Relationship Id="rId38" Type="http://schemas.openxmlformats.org/officeDocument/2006/relationships/slide" Target="slides/slide34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" name="Google Shape;6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57183d610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" name="Google Shape;83;g257183d610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4" name="Google Shape;9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3" name="Google Shape;10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7" name="Google Shape;11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5" name="Google Shape;125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1" name="Google Shape;13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3" name="Google Shape;14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257183d6106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0" name="Google Shape;160;g257183d6106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57183d6106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9" name="Google Shape;169;g257183d6106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257183d6106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6" name="Google Shape;186;g257183d6106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257183d6106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1" name="Google Shape;201;g257183d6106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257183d6106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7" name="Google Shape;207;g257183d6106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257183d6106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5" name="Google Shape;215;g257183d6106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257183d6106_0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3" name="Google Shape;223;g257183d6106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257183d6106_0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1" name="Google Shape;231;g257183d6106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257183d6106_0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9" name="Google Shape;239;g257183d6106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257183d6106_0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5" name="Google Shape;245;g257183d6106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257183d6106_0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1" name="Google Shape;251;g257183d6106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257183d6106_0_1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9" name="Google Shape;259;g257183d6106_0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257183d6106_0_1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7" name="Google Shape;267;g257183d6106_0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2576334b66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5" name="Google Shape;275;g2576334b66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257183d6106_0_1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3" name="Google Shape;283;g257183d6106_0_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257183d6106_0_1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1" name="Google Shape;291;g257183d6106_0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7" name="Google Shape;29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257183d6106_0_1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5" name="Google Shape;315;g257183d6106_0_1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257183d6106_0_1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1" name="Google Shape;321;g257183d6106_0_1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257183d6106_0_2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3" name="Google Shape;333;g257183d6106_0_2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257183d6106_0_2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1" name="Google Shape;341;g257183d6106_0_2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257183d6106_0_2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7" name="Google Shape;347;g257183d6106_0_2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257183d6106_0_2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5" name="Google Shape;355;g257183d6106_0_2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257183d6106_0_2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3" name="Google Shape;363;g257183d6106_0_2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0" name="Google Shape;380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257183d6106_0_1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6" name="Google Shape;386;g257183d6106_0_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257183d6106_0_2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7" name="Google Shape;397;g257183d6106_0_2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7" name="Google Shape;407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7"/>
          <p:cNvSpPr txBox="1"/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/>
        </p:txBody>
      </p:sp>
      <p:sp>
        <p:nvSpPr>
          <p:cNvPr id="15" name="Google Shape;15;p27"/>
          <p:cNvSpPr txBox="1"/>
          <p:nvPr>
            <p:ph idx="1" type="subTitle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16" name="Google Shape;16;p27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en objec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9pPr>
          </a:lstStyle>
          <a:p/>
        </p:txBody>
      </p:sp>
      <p:sp>
        <p:nvSpPr>
          <p:cNvPr id="19" name="Google Shape;19;p28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9250" lvl="3" marL="1828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9250" lvl="4" marL="22860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9250" lvl="5" marL="2743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9250" lvl="6" marL="3200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9250" lvl="7" marL="3657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9250" lvl="8" marL="4114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" name="Google Shape;20;p2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" name="Google Shape;21;p2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" name="Google Shape;22;p2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3" name="Google Shape;23;p28"/>
          <p:cNvSpPr/>
          <p:nvPr/>
        </p:nvSpPr>
        <p:spPr>
          <a:xfrm>
            <a:off x="0" y="6392917"/>
            <a:ext cx="12192000" cy="465300"/>
          </a:xfrm>
          <a:prstGeom prst="rect">
            <a:avLst/>
          </a:prstGeom>
          <a:solidFill>
            <a:srgbClr val="203F7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28"/>
          <p:cNvSpPr txBox="1"/>
          <p:nvPr/>
        </p:nvSpPr>
        <p:spPr>
          <a:xfrm>
            <a:off x="9891329" y="6488536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fld id="{00000000-1234-1234-1234-123412341234}" type="slidenum">
              <a:rPr b="0" i="0" lang="en-US" sz="1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5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" name="Google Shape;25;p2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79512" y="6474519"/>
            <a:ext cx="792094" cy="282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9"/>
          <p:cNvSpPr txBox="1"/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8" name="Google Shape;28;p29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0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31" name="Google Shape;31;p30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32" name="Google Shape;32;p3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1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35" name="Google Shape;35;p31"/>
          <p:cNvSpPr txBox="1"/>
          <p:nvPr>
            <p:ph idx="1" type="body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6" name="Google Shape;36;p31"/>
          <p:cNvSpPr txBox="1"/>
          <p:nvPr>
            <p:ph idx="2" type="body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7" name="Google Shape;37;p3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2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40" name="Google Shape;40;p3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3"/>
          <p:cNvSpPr txBox="1"/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43" name="Google Shape;43;p33"/>
          <p:cNvSpPr txBox="1"/>
          <p:nvPr>
            <p:ph idx="1" type="body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44" name="Google Shape;44;p3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4"/>
          <p:cNvSpPr txBox="1"/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47" name="Google Shape;47;p34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5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35"/>
          <p:cNvSpPr txBox="1"/>
          <p:nvPr>
            <p:ph type="title"/>
          </p:nvPr>
        </p:nvSpPr>
        <p:spPr>
          <a:xfrm>
            <a:off x="354000" y="1644233"/>
            <a:ext cx="5393700" cy="19764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51" name="Google Shape;51;p35"/>
          <p:cNvSpPr txBox="1"/>
          <p:nvPr>
            <p:ph idx="1" type="subTitle"/>
          </p:nvPr>
        </p:nvSpPr>
        <p:spPr>
          <a:xfrm>
            <a:off x="354000" y="3737433"/>
            <a:ext cx="5393700" cy="16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2" name="Google Shape;52;p35"/>
          <p:cNvSpPr txBox="1"/>
          <p:nvPr>
            <p:ph idx="2" type="body"/>
          </p:nvPr>
        </p:nvSpPr>
        <p:spPr>
          <a:xfrm>
            <a:off x="6586000" y="965433"/>
            <a:ext cx="5115900" cy="492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53" name="Google Shape;53;p35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6"/>
          <p:cNvSpPr txBox="1"/>
          <p:nvPr>
            <p:ph idx="1" type="body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/>
        </p:txBody>
      </p:sp>
      <p:sp>
        <p:nvSpPr>
          <p:cNvPr id="56" name="Google Shape;56;p36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37"/>
          <p:cNvSpPr txBox="1"/>
          <p:nvPr>
            <p:ph hasCustomPrompt="1" type="title"/>
          </p:nvPr>
        </p:nvSpPr>
        <p:spPr>
          <a:xfrm>
            <a:off x="415600" y="1474833"/>
            <a:ext cx="11360700" cy="26181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59" name="Google Shape;59;p37"/>
          <p:cNvSpPr txBox="1"/>
          <p:nvPr>
            <p:ph idx="1" type="body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60" name="Google Shape;60;p37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8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6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26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  <a:defRPr b="0" i="0" sz="2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92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925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925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925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925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925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925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925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26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Relationship Id="rId4" Type="http://schemas.openxmlformats.org/officeDocument/2006/relationships/image" Target="../media/image8.png"/><Relationship Id="rId5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Relationship Id="rId4" Type="http://schemas.openxmlformats.org/officeDocument/2006/relationships/image" Target="../media/image15.png"/><Relationship Id="rId5" Type="http://schemas.openxmlformats.org/officeDocument/2006/relationships/image" Target="../media/image1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1.png"/><Relationship Id="rId4" Type="http://schemas.openxmlformats.org/officeDocument/2006/relationships/image" Target="../media/image27.png"/><Relationship Id="rId5" Type="http://schemas.openxmlformats.org/officeDocument/2006/relationships/image" Target="../media/image19.png"/><Relationship Id="rId6" Type="http://schemas.openxmlformats.org/officeDocument/2006/relationships/image" Target="../media/image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6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hyperlink" Target="mailto:support@dialog.nl" TargetMode="External"/><Relationship Id="rId4" Type="http://schemas.openxmlformats.org/officeDocument/2006/relationships/image" Target="../media/image36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8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9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40.png"/><Relationship Id="rId4" Type="http://schemas.openxmlformats.org/officeDocument/2006/relationships/image" Target="../media/image41.png"/><Relationship Id="rId5" Type="http://schemas.openxmlformats.org/officeDocument/2006/relationships/image" Target="../media/image42.png"/><Relationship Id="rId6" Type="http://schemas.openxmlformats.org/officeDocument/2006/relationships/image" Target="../media/image44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2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3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6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49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2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2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53.png"/><Relationship Id="rId4" Type="http://schemas.openxmlformats.org/officeDocument/2006/relationships/image" Target="../media/image21.png"/><Relationship Id="rId5" Type="http://schemas.openxmlformats.org/officeDocument/2006/relationships/image" Target="../media/image27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52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54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5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03F7B"/>
        </a:solid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"/>
          <p:cNvSpPr txBox="1"/>
          <p:nvPr/>
        </p:nvSpPr>
        <p:spPr>
          <a:xfrm>
            <a:off x="0" y="358967"/>
            <a:ext cx="121920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Nunito Sans"/>
                <a:ea typeface="Nunito Sans"/>
                <a:cs typeface="Nunito Sans"/>
                <a:sym typeface="Nunito Sans"/>
              </a:rPr>
              <a:t>Kick-off </a:t>
            </a:r>
            <a:r>
              <a:rPr b="1" lang="en-US" sz="4000">
                <a:solidFill>
                  <a:schemeClr val="lt1"/>
                </a:solidFill>
                <a:latin typeface="Nunito Sans"/>
                <a:ea typeface="Nunito Sans"/>
                <a:cs typeface="Nunito Sans"/>
                <a:sym typeface="Nunito Sans"/>
              </a:rPr>
              <a:t>Managers</a:t>
            </a:r>
            <a:endParaRPr b="1" i="0" sz="4000" u="none" cap="none" strike="noStrike">
              <a:solidFill>
                <a:schemeClr val="lt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68" name="Google Shape;68;p1"/>
          <p:cNvSpPr txBox="1"/>
          <p:nvPr/>
        </p:nvSpPr>
        <p:spPr>
          <a:xfrm>
            <a:off x="0" y="5209776"/>
            <a:ext cx="121920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1" lang="en-US" sz="3500">
                <a:solidFill>
                  <a:schemeClr val="lt1"/>
                </a:solidFill>
                <a:latin typeface="Nunito Sans"/>
                <a:ea typeface="Nunito Sans"/>
                <a:cs typeface="Nunito Sans"/>
                <a:sym typeface="Nunito Sans"/>
              </a:rPr>
              <a:t>New Performance Management Model</a:t>
            </a:r>
            <a:endParaRPr b="1" i="0" sz="3500" u="none" cap="none" strike="noStrike">
              <a:solidFill>
                <a:schemeClr val="lt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69" name="Google Shape;69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76150" y="1373267"/>
            <a:ext cx="3839711" cy="36841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AFF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6"/>
          <p:cNvSpPr/>
          <p:nvPr/>
        </p:nvSpPr>
        <p:spPr>
          <a:xfrm>
            <a:off x="1058000" y="1624725"/>
            <a:ext cx="7899000" cy="4337700"/>
          </a:xfrm>
          <a:prstGeom prst="roundRect">
            <a:avLst>
              <a:gd fmla="val 10377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6"/>
          <p:cNvSpPr txBox="1"/>
          <p:nvPr/>
        </p:nvSpPr>
        <p:spPr>
          <a:xfrm>
            <a:off x="0" y="358967"/>
            <a:ext cx="121920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lang="en-US" sz="27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Short introduction by management / HR</a:t>
            </a:r>
            <a:endParaRPr b="1" i="0" sz="27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76" name="Google Shape;76;p6"/>
          <p:cNvSpPr txBox="1"/>
          <p:nvPr/>
        </p:nvSpPr>
        <p:spPr>
          <a:xfrm>
            <a:off x="1376775" y="1624725"/>
            <a:ext cx="7580100" cy="43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-450850" lvl="0" marL="609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300"/>
              <a:buFont typeface="Nunito Sans"/>
              <a:buChar char="●"/>
            </a:pPr>
            <a:r>
              <a:rPr lang="en-US" sz="23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What are we going to do?</a:t>
            </a:r>
            <a:endParaRPr b="0" i="0" sz="23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US" sz="23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Renewing the performance cycle…</a:t>
            </a:r>
            <a:endParaRPr b="0" i="0" sz="23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450850" lvl="0" marL="609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300"/>
              <a:buFont typeface="Nunito Sans"/>
              <a:buChar char="●"/>
            </a:pPr>
            <a:r>
              <a:rPr lang="en-US" sz="23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Why are we doing this?</a:t>
            </a:r>
            <a:endParaRPr b="0" i="0" sz="23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US" sz="23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The wish from within the organisation for change</a:t>
            </a:r>
            <a:r>
              <a:rPr b="0" i="0" lang="en-US" sz="23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…</a:t>
            </a:r>
            <a:endParaRPr b="0" i="0" sz="23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450850" lvl="0" marL="609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300"/>
              <a:buFont typeface="Nunito Sans"/>
              <a:buChar char="●"/>
            </a:pPr>
            <a:r>
              <a:rPr lang="en-US" sz="23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How are we going to do this?</a:t>
            </a:r>
            <a:endParaRPr b="0" i="0" sz="23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US" sz="23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Supported by Dialog..</a:t>
            </a:r>
            <a:endParaRPr b="0" i="0" sz="23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77" name="Google Shape;77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9822648" y="2437774"/>
            <a:ext cx="1566699" cy="3966177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6"/>
          <p:cNvSpPr txBox="1"/>
          <p:nvPr/>
        </p:nvSpPr>
        <p:spPr>
          <a:xfrm>
            <a:off x="9753150" y="1405775"/>
            <a:ext cx="11790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rgbClr val="203F7B"/>
                </a:solidFill>
                <a:latin typeface="Nunito Sans ExtraBold"/>
                <a:ea typeface="Nunito Sans ExtraBold"/>
                <a:cs typeface="Nunito Sans ExtraBold"/>
                <a:sym typeface="Nunito Sans ExtraBold"/>
              </a:rPr>
              <a:t>!</a:t>
            </a:r>
            <a:endParaRPr b="0" i="0" sz="6000" u="none" cap="none" strike="noStrike">
              <a:solidFill>
                <a:srgbClr val="203F7B"/>
              </a:solidFill>
              <a:latin typeface="Nunito Sans ExtraBold"/>
              <a:ea typeface="Nunito Sans ExtraBold"/>
              <a:cs typeface="Nunito Sans ExtraBold"/>
              <a:sym typeface="Nunito Sans ExtraBold"/>
            </a:endParaRPr>
          </a:p>
        </p:txBody>
      </p:sp>
      <p:pic>
        <p:nvPicPr>
          <p:cNvPr id="79" name="Google Shape;79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256421">
            <a:off x="6895262" y="4362185"/>
            <a:ext cx="2702592" cy="2119171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6"/>
          <p:cNvSpPr/>
          <p:nvPr/>
        </p:nvSpPr>
        <p:spPr>
          <a:xfrm rot="-7524">
            <a:off x="7088924" y="4778747"/>
            <a:ext cx="2330106" cy="14004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1700" u="none" cap="none" strike="noStrike">
                <a:solidFill>
                  <a:srgbClr val="000000"/>
                </a:solidFill>
                <a:latin typeface="Nunito Sans"/>
                <a:ea typeface="Nunito Sans"/>
                <a:cs typeface="Nunito Sans"/>
                <a:sym typeface="Nunito Sans"/>
              </a:rPr>
              <a:t>Geef kaders mee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1700" u="none" cap="none" strike="noStrike">
                <a:solidFill>
                  <a:srgbClr val="000000"/>
                </a:solidFill>
                <a:latin typeface="Nunito Sans"/>
                <a:ea typeface="Nunito Sans"/>
                <a:cs typeface="Nunito Sans"/>
                <a:sym typeface="Nunito Sans"/>
              </a:rPr>
              <a:t>Bijv. maak je plan voor datum .. En plan het gesprek met je leidinggevende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AFF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57183d6106_0_0"/>
          <p:cNvSpPr/>
          <p:nvPr/>
        </p:nvSpPr>
        <p:spPr>
          <a:xfrm>
            <a:off x="1058000" y="1624725"/>
            <a:ext cx="7899000" cy="4337700"/>
          </a:xfrm>
          <a:prstGeom prst="roundRect">
            <a:avLst>
              <a:gd fmla="val 10377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g257183d6106_0_0"/>
          <p:cNvSpPr txBox="1"/>
          <p:nvPr/>
        </p:nvSpPr>
        <p:spPr>
          <a:xfrm>
            <a:off x="0" y="358967"/>
            <a:ext cx="121920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b="1" lang="en-US" sz="27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Short introduction by management / HR</a:t>
            </a:r>
            <a:endParaRPr b="1" sz="27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87" name="Google Shape;87;g257183d6106_0_0"/>
          <p:cNvSpPr txBox="1"/>
          <p:nvPr/>
        </p:nvSpPr>
        <p:spPr>
          <a:xfrm>
            <a:off x="1376775" y="1624725"/>
            <a:ext cx="7580100" cy="43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-450850" lvl="0" marL="609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300"/>
              <a:buFont typeface="Nunito Sans"/>
              <a:buChar char="●"/>
            </a:pPr>
            <a:r>
              <a:rPr lang="en-US" sz="23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What does the planning look like?</a:t>
            </a:r>
            <a:endParaRPr b="0" i="0" sz="23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US" sz="23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There are sessions in the upcoming weeks…</a:t>
            </a:r>
            <a:endParaRPr b="0" i="0" sz="23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450850" lvl="0" marL="609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300"/>
              <a:buFont typeface="Nunito Sans"/>
              <a:buChar char="●"/>
            </a:pPr>
            <a:r>
              <a:rPr lang="en-US" sz="23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What do we expect from you?</a:t>
            </a:r>
            <a:endParaRPr b="0" i="0" sz="23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US" sz="23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Getting active yourself…</a:t>
            </a:r>
            <a:endParaRPr b="0" i="0" sz="23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450850" lvl="0" marL="609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300"/>
              <a:buFont typeface="Nunito Sans"/>
              <a:buChar char="●"/>
            </a:pPr>
            <a:r>
              <a:rPr lang="en-US" sz="23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Where to turn with questions?</a:t>
            </a:r>
            <a:endParaRPr b="0" i="0" sz="23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US" sz="23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Contact </a:t>
            </a:r>
            <a:r>
              <a:rPr b="0" i="0" lang="en-US" sz="23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HR…</a:t>
            </a:r>
            <a:endParaRPr b="0" i="0" sz="23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88" name="Google Shape;88;g257183d6106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9822648" y="2437774"/>
            <a:ext cx="1566699" cy="3966177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g257183d6106_0_0"/>
          <p:cNvSpPr txBox="1"/>
          <p:nvPr/>
        </p:nvSpPr>
        <p:spPr>
          <a:xfrm>
            <a:off x="9753150" y="1405775"/>
            <a:ext cx="11790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rgbClr val="203F7B"/>
                </a:solidFill>
                <a:latin typeface="Nunito Sans ExtraBold"/>
                <a:ea typeface="Nunito Sans ExtraBold"/>
                <a:cs typeface="Nunito Sans ExtraBold"/>
                <a:sym typeface="Nunito Sans ExtraBold"/>
              </a:rPr>
              <a:t>!</a:t>
            </a:r>
            <a:endParaRPr b="0" i="0" sz="6000" u="none" cap="none" strike="noStrike">
              <a:solidFill>
                <a:srgbClr val="203F7B"/>
              </a:solidFill>
              <a:latin typeface="Nunito Sans ExtraBold"/>
              <a:ea typeface="Nunito Sans ExtraBold"/>
              <a:cs typeface="Nunito Sans ExtraBold"/>
              <a:sym typeface="Nunito Sans ExtraBold"/>
            </a:endParaRPr>
          </a:p>
        </p:txBody>
      </p:sp>
      <p:pic>
        <p:nvPicPr>
          <p:cNvPr id="90" name="Google Shape;90;g257183d6106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256421">
            <a:off x="6895262" y="4362185"/>
            <a:ext cx="2702592" cy="2119171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g257183d6106_0_0"/>
          <p:cNvSpPr/>
          <p:nvPr/>
        </p:nvSpPr>
        <p:spPr>
          <a:xfrm rot="-7524">
            <a:off x="7088924" y="4778747"/>
            <a:ext cx="2330106" cy="14004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1700" u="none" cap="none" strike="noStrike">
                <a:solidFill>
                  <a:srgbClr val="000000"/>
                </a:solidFill>
                <a:latin typeface="Nunito Sans"/>
                <a:ea typeface="Nunito Sans"/>
                <a:cs typeface="Nunito Sans"/>
                <a:sym typeface="Nunito Sans"/>
              </a:rPr>
              <a:t>Geef kaders mee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1700" u="none" cap="none" strike="noStrike">
                <a:solidFill>
                  <a:srgbClr val="000000"/>
                </a:solidFill>
                <a:latin typeface="Nunito Sans"/>
                <a:ea typeface="Nunito Sans"/>
                <a:cs typeface="Nunito Sans"/>
                <a:sym typeface="Nunito Sans"/>
              </a:rPr>
              <a:t>Bijv. maak je plan voor datum .. En plan het gesprek met je leidinggevende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AFF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7"/>
          <p:cNvSpPr/>
          <p:nvPr/>
        </p:nvSpPr>
        <p:spPr>
          <a:xfrm>
            <a:off x="1058000" y="1624725"/>
            <a:ext cx="7899000" cy="4337700"/>
          </a:xfrm>
          <a:prstGeom prst="roundRect">
            <a:avLst>
              <a:gd fmla="val 10377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7"/>
          <p:cNvSpPr txBox="1"/>
          <p:nvPr/>
        </p:nvSpPr>
        <p:spPr>
          <a:xfrm>
            <a:off x="0" y="358967"/>
            <a:ext cx="121920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i="0" lang="en-US" sz="27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Informat</a:t>
            </a:r>
            <a:r>
              <a:rPr b="1" lang="en-US" sz="27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ion</a:t>
            </a:r>
            <a:r>
              <a:rPr b="1" i="0" lang="en-US" sz="27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 </a:t>
            </a:r>
            <a:r>
              <a:rPr b="1" lang="en-US" sz="27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during </a:t>
            </a:r>
            <a:r>
              <a:rPr b="1" i="0" lang="en-US" sz="27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online sessi</a:t>
            </a:r>
            <a:r>
              <a:rPr b="1" lang="en-US" sz="27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on</a:t>
            </a:r>
            <a:endParaRPr b="1" i="0" sz="27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98" name="Google Shape;98;p7"/>
          <p:cNvSpPr txBox="1"/>
          <p:nvPr/>
        </p:nvSpPr>
        <p:spPr>
          <a:xfrm>
            <a:off x="1504175" y="1970125"/>
            <a:ext cx="7358400" cy="36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-450850" lvl="0" marL="609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300"/>
              <a:buFont typeface="Nunito Sans"/>
              <a:buChar char="●"/>
            </a:pPr>
            <a:r>
              <a:rPr lang="en-US" sz="23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Enable your microphone when you want to speak</a:t>
            </a:r>
            <a:endParaRPr b="0" i="0" sz="23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450850" lvl="0" marL="609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300"/>
              <a:buFont typeface="Nunito Sans"/>
              <a:buChar char="●"/>
            </a:pPr>
            <a:r>
              <a:rPr lang="en-US" sz="23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Send a chat message when you have questions</a:t>
            </a:r>
            <a:endParaRPr b="0" i="0" sz="23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450850" lvl="0" marL="609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300"/>
              <a:buFont typeface="Nunito Sans"/>
              <a:buChar char="●"/>
            </a:pPr>
            <a:r>
              <a:rPr lang="en-US" sz="23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Disable mail and phone (reduce disruptions)</a:t>
            </a:r>
            <a:endParaRPr b="0" i="0" sz="23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450850" lvl="0" marL="609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300"/>
              <a:buFont typeface="Nunito Sans"/>
              <a:buChar char="●"/>
            </a:pPr>
            <a:r>
              <a:rPr lang="en-US" sz="23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You will receive the slides afterwards</a:t>
            </a:r>
            <a:endParaRPr b="0" i="0" sz="23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450850" lvl="0" marL="609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300"/>
              <a:buFont typeface="Nunito Sans"/>
              <a:buChar char="●"/>
            </a:pPr>
            <a:r>
              <a:rPr lang="en-US" sz="23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You will receive the </a:t>
            </a:r>
            <a:r>
              <a:rPr b="0" i="0" lang="en-US" sz="23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‘</a:t>
            </a:r>
            <a:r>
              <a:rPr lang="en-US" sz="23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Getting started</a:t>
            </a:r>
            <a:r>
              <a:rPr b="0" i="0" lang="en-US" sz="23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’ brochure</a:t>
            </a:r>
            <a:endParaRPr b="0" i="0" sz="23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t/>
            </a:r>
            <a:endParaRPr b="0" i="0" sz="23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609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99" name="Google Shape;99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02875" y="2371875"/>
            <a:ext cx="2312650" cy="4050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832744" y="1624719"/>
            <a:ext cx="405150" cy="590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AFF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0"/>
          <p:cNvSpPr txBox="1"/>
          <p:nvPr/>
        </p:nvSpPr>
        <p:spPr>
          <a:xfrm>
            <a:off x="0" y="358967"/>
            <a:ext cx="121920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lang="en-US" sz="27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Goal of </a:t>
            </a:r>
            <a:r>
              <a:rPr b="1" lang="en-US" sz="27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today</a:t>
            </a:r>
            <a:r>
              <a:rPr b="1" lang="en-US" sz="27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’s session: getting started!</a:t>
            </a:r>
            <a:endParaRPr b="1" i="0" sz="27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06" name="Google Shape;106;p10"/>
          <p:cNvSpPr/>
          <p:nvPr/>
        </p:nvSpPr>
        <p:spPr>
          <a:xfrm>
            <a:off x="165325" y="1644424"/>
            <a:ext cx="3513300" cy="4056900"/>
          </a:xfrm>
          <a:prstGeom prst="roundRect">
            <a:avLst>
              <a:gd fmla="val 11066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0"/>
          <p:cNvSpPr txBox="1"/>
          <p:nvPr/>
        </p:nvSpPr>
        <p:spPr>
          <a:xfrm>
            <a:off x="165333" y="3962669"/>
            <a:ext cx="35133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en-US" sz="20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You understand how </a:t>
            </a:r>
            <a:br>
              <a:rPr b="1" lang="en-US" sz="20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</a:br>
            <a:r>
              <a:rPr b="1" lang="en-US" sz="20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Dialog works</a:t>
            </a:r>
            <a:endParaRPr b="1" i="0" sz="20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08" name="Google Shape;108;p10"/>
          <p:cNvSpPr/>
          <p:nvPr/>
        </p:nvSpPr>
        <p:spPr>
          <a:xfrm>
            <a:off x="4337183" y="1644424"/>
            <a:ext cx="3513300" cy="4056900"/>
          </a:xfrm>
          <a:prstGeom prst="roundRect">
            <a:avLst>
              <a:gd fmla="val 11066" name="adj"/>
            </a:avLst>
          </a:prstGeom>
          <a:solidFill>
            <a:srgbClr val="FFFFFF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0"/>
          <p:cNvSpPr txBox="1"/>
          <p:nvPr/>
        </p:nvSpPr>
        <p:spPr>
          <a:xfrm>
            <a:off x="4270733" y="3962667"/>
            <a:ext cx="36417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en-US" sz="20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You want to get started </a:t>
            </a:r>
            <a:br>
              <a:rPr b="1" lang="en-US" sz="20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</a:br>
            <a:r>
              <a:rPr b="1" lang="en-US" sz="20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with Dialog</a:t>
            </a:r>
            <a:endParaRPr b="1" i="0" sz="20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10" name="Google Shape;110;p10"/>
          <p:cNvSpPr/>
          <p:nvPr/>
        </p:nvSpPr>
        <p:spPr>
          <a:xfrm>
            <a:off x="8299600" y="1644424"/>
            <a:ext cx="3513300" cy="4056900"/>
          </a:xfrm>
          <a:prstGeom prst="roundRect">
            <a:avLst>
              <a:gd fmla="val 11066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0"/>
          <p:cNvSpPr txBox="1"/>
          <p:nvPr/>
        </p:nvSpPr>
        <p:spPr>
          <a:xfrm>
            <a:off x="8295133" y="3962667"/>
            <a:ext cx="35133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0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You started!</a:t>
            </a:r>
            <a:endParaRPr b="1" sz="20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0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You have a personal plan and a clear plan of action for you team.</a:t>
            </a:r>
            <a:endParaRPr b="1" i="0" sz="20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112" name="Google Shape;112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2500" y="2230427"/>
            <a:ext cx="2166702" cy="131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05767" y="2189162"/>
            <a:ext cx="2166702" cy="13954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51987" y="1946700"/>
            <a:ext cx="3008524" cy="1880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AFF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"/>
          <p:cNvSpPr txBox="1"/>
          <p:nvPr/>
        </p:nvSpPr>
        <p:spPr>
          <a:xfrm>
            <a:off x="0" y="358967"/>
            <a:ext cx="121920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i="0" lang="en-US" sz="27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Programm</a:t>
            </a:r>
            <a:r>
              <a:rPr b="1" lang="en-US" sz="27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e</a:t>
            </a:r>
            <a:endParaRPr b="1" i="0" sz="27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20" name="Google Shape;120;p3"/>
          <p:cNvSpPr/>
          <p:nvPr/>
        </p:nvSpPr>
        <p:spPr>
          <a:xfrm>
            <a:off x="1058000" y="1624725"/>
            <a:ext cx="6034500" cy="4005300"/>
          </a:xfrm>
          <a:prstGeom prst="roundRect">
            <a:avLst>
              <a:gd fmla="val 10377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3"/>
          <p:cNvSpPr txBox="1"/>
          <p:nvPr/>
        </p:nvSpPr>
        <p:spPr>
          <a:xfrm>
            <a:off x="869750" y="1843425"/>
            <a:ext cx="6399900" cy="37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-431800" lvl="0" marL="609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000"/>
              <a:buFont typeface="Nunito Sans"/>
              <a:buChar char="●"/>
            </a:pPr>
            <a:r>
              <a:rPr lang="en-US" sz="20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Why are we doing this? New PM cycle</a:t>
            </a:r>
            <a:endParaRPr b="0" i="0" sz="20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431800" lvl="0" marL="609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000"/>
              <a:buFont typeface="Nunito Sans"/>
              <a:buChar char="●"/>
            </a:pPr>
            <a:r>
              <a:rPr lang="en-US" sz="20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How does Dialog support this change?</a:t>
            </a:r>
            <a:endParaRPr b="0" i="0" sz="20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431800" lvl="0" marL="609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000"/>
              <a:buFont typeface="Nunito Sans"/>
              <a:buChar char="●"/>
            </a:pPr>
            <a:r>
              <a:rPr lang="en-US" sz="20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What is expected of you:</a:t>
            </a:r>
            <a:endParaRPr b="0" i="0" sz="20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556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000"/>
              <a:buFont typeface="Nunito Sans"/>
              <a:buChar char="○"/>
            </a:pPr>
            <a:r>
              <a:rPr lang="en-US" sz="20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Your personal plan</a:t>
            </a:r>
            <a:endParaRPr b="0" i="0" sz="20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556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000"/>
              <a:buFont typeface="Nunito Sans"/>
              <a:buChar char="○"/>
            </a:pPr>
            <a:r>
              <a:rPr lang="en-US" sz="20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Your plan of action for your team</a:t>
            </a:r>
            <a:endParaRPr b="0" i="0" sz="20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431800" lvl="0" marL="609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000"/>
              <a:buFont typeface="Nunito Sans"/>
              <a:buChar char="●"/>
            </a:pPr>
            <a:r>
              <a:rPr lang="en-US" sz="20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What’s next:</a:t>
            </a:r>
            <a:endParaRPr b="0" i="0" sz="20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556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000"/>
              <a:buFont typeface="Nunito Sans"/>
              <a:buChar char="○"/>
            </a:pPr>
            <a:r>
              <a:rPr lang="en-US" sz="20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Kick-off sessions for employees</a:t>
            </a:r>
            <a:endParaRPr b="0" i="0" sz="20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556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000"/>
              <a:buFont typeface="Nunito Sans"/>
              <a:buChar char="○"/>
            </a:pPr>
            <a:r>
              <a:rPr lang="en-US" sz="20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Return session</a:t>
            </a:r>
            <a:endParaRPr b="0" i="0" sz="20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122" name="Google Shape;12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21101" y="1800266"/>
            <a:ext cx="3282633" cy="342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03F7B"/>
        </a:soli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6"/>
          <p:cNvSpPr txBox="1"/>
          <p:nvPr/>
        </p:nvSpPr>
        <p:spPr>
          <a:xfrm>
            <a:off x="0" y="5209778"/>
            <a:ext cx="121920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3500">
                <a:solidFill>
                  <a:schemeClr val="lt1"/>
                </a:solidFill>
                <a:latin typeface="Nunito Sans"/>
                <a:ea typeface="Nunito Sans"/>
                <a:cs typeface="Nunito Sans"/>
                <a:sym typeface="Nunito Sans"/>
              </a:rPr>
              <a:t>Why are we doing this:</a:t>
            </a:r>
            <a:endParaRPr b="1" i="0" sz="3500" u="none" cap="none" strike="noStrike">
              <a:solidFill>
                <a:schemeClr val="lt1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3500">
                <a:solidFill>
                  <a:schemeClr val="lt1"/>
                </a:solidFill>
                <a:latin typeface="Nunito Sans"/>
                <a:ea typeface="Nunito Sans"/>
                <a:cs typeface="Nunito Sans"/>
                <a:sym typeface="Nunito Sans"/>
              </a:rPr>
              <a:t>the new performance cycle</a:t>
            </a:r>
            <a:endParaRPr b="1" i="0" sz="3500" u="none" cap="none" strike="noStrike">
              <a:solidFill>
                <a:schemeClr val="lt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128" name="Google Shape;128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63475" y="931674"/>
            <a:ext cx="6465050" cy="4163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AFF"/>
        </a:solidFill>
      </p:bgPr>
    </p:bg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1"/>
          <p:cNvSpPr txBox="1"/>
          <p:nvPr/>
        </p:nvSpPr>
        <p:spPr>
          <a:xfrm>
            <a:off x="0" y="358967"/>
            <a:ext cx="121920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lang="en-US" sz="27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Purpose of Performance cycle</a:t>
            </a:r>
            <a:endParaRPr b="1" i="0" sz="27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34" name="Google Shape;134;p11"/>
          <p:cNvSpPr txBox="1"/>
          <p:nvPr/>
        </p:nvSpPr>
        <p:spPr>
          <a:xfrm>
            <a:off x="0" y="1060850"/>
            <a:ext cx="12192000" cy="41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21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21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21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21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21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21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21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10 minuten plena</a:t>
            </a:r>
            <a:r>
              <a:rPr b="1"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ry</a:t>
            </a:r>
            <a:endParaRPr b="1" i="0" sz="21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21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21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21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21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1" i="0" sz="21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35" name="Google Shape;135;p11"/>
          <p:cNvSpPr txBox="1"/>
          <p:nvPr/>
        </p:nvSpPr>
        <p:spPr>
          <a:xfrm>
            <a:off x="3856713" y="3882450"/>
            <a:ext cx="4013400" cy="25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1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Een goed gesprek leidt tot:</a:t>
            </a:r>
            <a:endParaRPr b="0" i="0" sz="21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21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21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21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21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21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1" i="0" sz="21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136" name="Google Shape;136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25874" y="1174997"/>
            <a:ext cx="3740252" cy="1614449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11"/>
          <p:cNvSpPr txBox="1"/>
          <p:nvPr/>
        </p:nvSpPr>
        <p:spPr>
          <a:xfrm>
            <a:off x="3770298" y="3972725"/>
            <a:ext cx="5148900" cy="24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-412750" lvl="0" marL="609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1700"/>
              <a:buFont typeface="Nunito Sans"/>
              <a:buChar char="●"/>
            </a:pPr>
            <a:r>
              <a:rPr b="0" i="0" lang="en-US" sz="17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Gezamenlijk doel</a:t>
            </a:r>
            <a:endParaRPr b="0" i="0" sz="17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412750" lvl="0" marL="609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1700"/>
              <a:buFont typeface="Nunito Sans"/>
              <a:buChar char="●"/>
            </a:pPr>
            <a:r>
              <a:rPr b="0" i="0" lang="en-US" sz="17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Positieve houding</a:t>
            </a:r>
            <a:endParaRPr b="0" i="0" sz="17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412750" lvl="0" marL="609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1700"/>
              <a:buFont typeface="Nunito Sans"/>
              <a:buChar char="●"/>
            </a:pPr>
            <a:r>
              <a:rPr b="0" i="0" lang="en-US" sz="17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Echt luisteren</a:t>
            </a:r>
            <a:endParaRPr b="0" i="0" sz="17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412750" lvl="0" marL="609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1700"/>
              <a:buFont typeface="Nunito Sans"/>
              <a:buChar char="●"/>
            </a:pPr>
            <a:r>
              <a:rPr b="0" i="0" lang="en-US" sz="17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Aannames toetsen</a:t>
            </a:r>
            <a:endParaRPr b="0" i="0" sz="17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grpSp>
        <p:nvGrpSpPr>
          <p:cNvPr id="138" name="Google Shape;138;p11"/>
          <p:cNvGrpSpPr/>
          <p:nvPr/>
        </p:nvGrpSpPr>
        <p:grpSpPr>
          <a:xfrm>
            <a:off x="3006277" y="3682200"/>
            <a:ext cx="6357994" cy="2358338"/>
            <a:chOff x="3324737" y="3682200"/>
            <a:chExt cx="5359516" cy="2358338"/>
          </a:xfrm>
        </p:grpSpPr>
        <p:sp>
          <p:nvSpPr>
            <p:cNvPr id="139" name="Google Shape;139;p11"/>
            <p:cNvSpPr/>
            <p:nvPr/>
          </p:nvSpPr>
          <p:spPr>
            <a:xfrm>
              <a:off x="3324737" y="3682200"/>
              <a:ext cx="5303400" cy="2185800"/>
            </a:xfrm>
            <a:prstGeom prst="roundRect">
              <a:avLst>
                <a:gd fmla="val 10377" name="adj"/>
              </a:avLst>
            </a:prstGeom>
            <a:solidFill>
              <a:srgbClr val="FFFFFF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t/>
              </a:r>
              <a:endPara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0;p11"/>
            <p:cNvSpPr txBox="1"/>
            <p:nvPr/>
          </p:nvSpPr>
          <p:spPr>
            <a:xfrm>
              <a:off x="3380853" y="3754838"/>
              <a:ext cx="5303400" cy="2285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1900" lIns="121900" spcFirstLastPara="1" rIns="121900" wrap="square" tIns="121900">
              <a:spAutoFit/>
            </a:bodyPr>
            <a:lstStyle/>
            <a:p>
              <a:pPr indent="-431800" lvl="0" marL="60960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03F7B"/>
                </a:buClr>
                <a:buSzPts val="2000"/>
                <a:buFont typeface="Nunito Sans"/>
                <a:buChar char="●"/>
              </a:pPr>
              <a:r>
                <a:rPr lang="en-US" sz="2000">
                  <a:solidFill>
                    <a:srgbClr val="203F7B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Why do we have a Performance cycle?</a:t>
              </a:r>
              <a:endParaRPr b="0" i="0" sz="20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endParaRPr>
            </a:p>
            <a:p>
              <a:pPr indent="-431800" lvl="0" marL="60960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03F7B"/>
                </a:buClr>
                <a:buSzPts val="2000"/>
                <a:buFont typeface="Nunito Sans"/>
                <a:buChar char="●"/>
              </a:pPr>
              <a:r>
                <a:rPr lang="en-US" sz="2000">
                  <a:solidFill>
                    <a:srgbClr val="203F7B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What is the purpose?</a:t>
              </a:r>
              <a:endParaRPr b="0" i="0" sz="20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endParaRPr>
            </a:p>
            <a:p>
              <a:pPr indent="-431800" lvl="0" marL="60960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03F7B"/>
                </a:buClr>
                <a:buSzPts val="2000"/>
                <a:buFont typeface="Nunito Sans"/>
                <a:buChar char="●"/>
              </a:pPr>
              <a:r>
                <a:rPr lang="en-US" sz="2000">
                  <a:solidFill>
                    <a:srgbClr val="203F7B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What do we want to achieve?</a:t>
              </a:r>
              <a:endParaRPr b="0" i="0" sz="20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endParaRPr>
            </a:p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t/>
              </a:r>
              <a:endParaRPr b="0" i="0" sz="17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endParaRPr>
            </a:p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t/>
              </a:r>
              <a:endParaRPr b="0" i="0" sz="17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AFF"/>
        </a:solid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9"/>
          <p:cNvSpPr txBox="1"/>
          <p:nvPr/>
        </p:nvSpPr>
        <p:spPr>
          <a:xfrm>
            <a:off x="0" y="358967"/>
            <a:ext cx="121920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lang="en-US" sz="27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Purpose of the Performance cycle </a:t>
            </a:r>
            <a:endParaRPr b="1" i="0" sz="27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46" name="Google Shape;146;p9"/>
          <p:cNvSpPr/>
          <p:nvPr/>
        </p:nvSpPr>
        <p:spPr>
          <a:xfrm>
            <a:off x="379200" y="1613700"/>
            <a:ext cx="3513300" cy="3961200"/>
          </a:xfrm>
          <a:prstGeom prst="roundRect">
            <a:avLst>
              <a:gd fmla="val 11066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9"/>
          <p:cNvSpPr txBox="1"/>
          <p:nvPr/>
        </p:nvSpPr>
        <p:spPr>
          <a:xfrm>
            <a:off x="379200" y="3592700"/>
            <a:ext cx="35133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Encourage personal development</a:t>
            </a:r>
            <a:endParaRPr b="1" i="0" sz="21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48" name="Google Shape;148;p9"/>
          <p:cNvSpPr txBox="1"/>
          <p:nvPr/>
        </p:nvSpPr>
        <p:spPr>
          <a:xfrm>
            <a:off x="379200" y="4495667"/>
            <a:ext cx="35133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264000" spcFirstLastPara="1" rIns="264000" wrap="square" tIns="1200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chemeClr val="lt1"/>
                </a:solidFill>
                <a:latin typeface="Nunito Sans"/>
                <a:ea typeface="Nunito Sans"/>
                <a:cs typeface="Nunito Sans"/>
                <a:sym typeface="Nunito Sans"/>
              </a:rPr>
              <a:t>Tekst</a:t>
            </a:r>
            <a:endParaRPr b="0" i="0" sz="1500" u="none" cap="none" strike="noStrike">
              <a:solidFill>
                <a:schemeClr val="lt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49" name="Google Shape;149;p9"/>
          <p:cNvSpPr/>
          <p:nvPr/>
        </p:nvSpPr>
        <p:spPr>
          <a:xfrm>
            <a:off x="4337183" y="1613700"/>
            <a:ext cx="3513300" cy="3961200"/>
          </a:xfrm>
          <a:prstGeom prst="roundRect">
            <a:avLst>
              <a:gd fmla="val 11066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9"/>
          <p:cNvSpPr txBox="1"/>
          <p:nvPr/>
        </p:nvSpPr>
        <p:spPr>
          <a:xfrm>
            <a:off x="4339416" y="3592700"/>
            <a:ext cx="35133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Allow people to do what they are good at</a:t>
            </a:r>
            <a:endParaRPr b="1" i="0" sz="21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51" name="Google Shape;151;p9"/>
          <p:cNvSpPr txBox="1"/>
          <p:nvPr/>
        </p:nvSpPr>
        <p:spPr>
          <a:xfrm>
            <a:off x="4339416" y="4495667"/>
            <a:ext cx="35133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264000" spcFirstLastPara="1" rIns="264000" wrap="square" tIns="1200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chemeClr val="lt1"/>
                </a:solidFill>
                <a:latin typeface="Nunito Sans"/>
                <a:ea typeface="Nunito Sans"/>
                <a:cs typeface="Nunito Sans"/>
                <a:sym typeface="Nunito Sans"/>
              </a:rPr>
              <a:t>Tekst</a:t>
            </a:r>
            <a:endParaRPr b="0" i="0" sz="1500" u="none" cap="none" strike="noStrike">
              <a:solidFill>
                <a:schemeClr val="lt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52" name="Google Shape;152;p9"/>
          <p:cNvSpPr/>
          <p:nvPr/>
        </p:nvSpPr>
        <p:spPr>
          <a:xfrm>
            <a:off x="8299600" y="1613700"/>
            <a:ext cx="3513300" cy="3961200"/>
          </a:xfrm>
          <a:prstGeom prst="roundRect">
            <a:avLst>
              <a:gd fmla="val 11066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9"/>
          <p:cNvSpPr txBox="1"/>
          <p:nvPr/>
        </p:nvSpPr>
        <p:spPr>
          <a:xfrm>
            <a:off x="8299599" y="3592683"/>
            <a:ext cx="35133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Achieve team and organisational goals</a:t>
            </a:r>
            <a:endParaRPr b="1" i="0" sz="21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54" name="Google Shape;154;p9"/>
          <p:cNvSpPr txBox="1"/>
          <p:nvPr/>
        </p:nvSpPr>
        <p:spPr>
          <a:xfrm>
            <a:off x="8299599" y="4495650"/>
            <a:ext cx="3513300" cy="1167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264000" spcFirstLastPara="1" rIns="264000" wrap="square" tIns="1200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500" u="none" cap="none" strike="noStrike">
                <a:solidFill>
                  <a:schemeClr val="lt1"/>
                </a:solidFill>
                <a:latin typeface="Nunito Sans"/>
                <a:ea typeface="Nunito Sans"/>
                <a:cs typeface="Nunito Sans"/>
                <a:sym typeface="Nunito Sans"/>
              </a:rPr>
              <a:t>Tekst</a:t>
            </a:r>
            <a:endParaRPr b="0" i="0" sz="1500" u="none" cap="none" strike="noStrike">
              <a:solidFill>
                <a:schemeClr val="lt1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lt1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lt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155" name="Google Shape;155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93975" y="2143509"/>
            <a:ext cx="1278150" cy="12294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3500" y="1875797"/>
            <a:ext cx="2535376" cy="149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456973" y="2142137"/>
            <a:ext cx="1278150" cy="12321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AFF"/>
        </a:soli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257183d6106_0_31"/>
          <p:cNvSpPr/>
          <p:nvPr/>
        </p:nvSpPr>
        <p:spPr>
          <a:xfrm>
            <a:off x="1058000" y="1624725"/>
            <a:ext cx="7899000" cy="4337700"/>
          </a:xfrm>
          <a:prstGeom prst="roundRect">
            <a:avLst>
              <a:gd fmla="val 10377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g257183d6106_0_31"/>
          <p:cNvSpPr txBox="1"/>
          <p:nvPr/>
        </p:nvSpPr>
        <p:spPr>
          <a:xfrm>
            <a:off x="0" y="358967"/>
            <a:ext cx="121920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lang="en-US" sz="27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Why are we renewing our performance cycle?</a:t>
            </a:r>
            <a:endParaRPr b="1" i="0" sz="27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64" name="Google Shape;164;g257183d6106_0_31"/>
          <p:cNvSpPr txBox="1"/>
          <p:nvPr/>
        </p:nvSpPr>
        <p:spPr>
          <a:xfrm>
            <a:off x="1185800" y="1677750"/>
            <a:ext cx="7771200" cy="49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-438150" lvl="0" marL="609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100"/>
              <a:buFont typeface="Nunito Sans"/>
              <a:buChar char="●"/>
            </a:pPr>
            <a:r>
              <a:rPr b="1"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Not connected enough to the daily reality</a:t>
            </a:r>
            <a:endParaRPr b="1" i="0" sz="21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6195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100"/>
              <a:buFont typeface="Nunito Sans"/>
              <a:buChar char="○"/>
            </a:pP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Process is rigid and coercive</a:t>
            </a:r>
            <a:endParaRPr b="0" i="0" sz="21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438150" lvl="0" marL="609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100"/>
              <a:buFont typeface="Nunito Sans"/>
              <a:buChar char="●"/>
            </a:pPr>
            <a:r>
              <a:rPr b="1"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Administrative burden</a:t>
            </a:r>
            <a:endParaRPr b="1" i="0" sz="21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6195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100"/>
              <a:buFont typeface="Nunito Sans"/>
              <a:buChar char="○"/>
            </a:pP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Takes a lot of time without producing results</a:t>
            </a:r>
            <a:endParaRPr b="0" i="0" sz="21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438150" lvl="0" marL="609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100"/>
              <a:buFont typeface="Nunito Sans"/>
              <a:buChar char="●"/>
            </a:pPr>
            <a:r>
              <a:rPr b="1"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Does not help people to improve</a:t>
            </a:r>
            <a:endParaRPr b="1" i="0" sz="21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6195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100"/>
              <a:buFont typeface="Nunito Sans"/>
              <a:buChar char="○"/>
            </a:pP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Goals are not top of mind throughout the year</a:t>
            </a:r>
            <a:endParaRPr b="0" i="0" sz="21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438150" lvl="0" marL="609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100"/>
              <a:buFont typeface="Nunito Sans"/>
              <a:buChar char="●"/>
            </a:pPr>
            <a:r>
              <a:rPr b="1"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Limits responsibility and ownership</a:t>
            </a:r>
            <a:endParaRPr b="1" i="0" sz="21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6195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100"/>
              <a:buFont typeface="Nunito Sans"/>
              <a:buChar char="○"/>
            </a:pPr>
            <a:r>
              <a:rPr b="0" i="0" lang="en-US" sz="21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Manager </a:t>
            </a: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in charge and goals are dictated</a:t>
            </a:r>
            <a:endParaRPr b="0" i="0" sz="21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t/>
            </a:r>
            <a:endParaRPr b="0" i="0" sz="23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609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165" name="Google Shape;165;g257183d6106_0_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02875" y="2371875"/>
            <a:ext cx="2312650" cy="4050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g257183d6106_0_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832744" y="1624719"/>
            <a:ext cx="405150" cy="590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AFF"/>
        </a:solid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257183d6106_0_12"/>
          <p:cNvSpPr txBox="1"/>
          <p:nvPr/>
        </p:nvSpPr>
        <p:spPr>
          <a:xfrm>
            <a:off x="0" y="358967"/>
            <a:ext cx="121920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lang="en-US" sz="27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What do we want to encourage?</a:t>
            </a:r>
            <a:endParaRPr b="1" i="0" sz="27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72" name="Google Shape;172;g257183d6106_0_12"/>
          <p:cNvSpPr/>
          <p:nvPr/>
        </p:nvSpPr>
        <p:spPr>
          <a:xfrm>
            <a:off x="379200" y="1613700"/>
            <a:ext cx="3513300" cy="3961200"/>
          </a:xfrm>
          <a:prstGeom prst="roundRect">
            <a:avLst>
              <a:gd fmla="val 11066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g257183d6106_0_12"/>
          <p:cNvSpPr txBox="1"/>
          <p:nvPr/>
        </p:nvSpPr>
        <p:spPr>
          <a:xfrm>
            <a:off x="379200" y="3592700"/>
            <a:ext cx="35133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Ownership</a:t>
            </a:r>
            <a:endParaRPr b="1" i="0" sz="21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74" name="Google Shape;174;g257183d6106_0_12"/>
          <p:cNvSpPr txBox="1"/>
          <p:nvPr/>
        </p:nvSpPr>
        <p:spPr>
          <a:xfrm>
            <a:off x="374750" y="4149317"/>
            <a:ext cx="3513300" cy="8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264000" spcFirstLastPara="1" rIns="264000" wrap="square" tIns="1200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We entrust employees with the responsibility to take the lead</a:t>
            </a:r>
            <a:endParaRPr b="0" i="0" sz="15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75" name="Google Shape;175;g257183d6106_0_12"/>
          <p:cNvSpPr/>
          <p:nvPr/>
        </p:nvSpPr>
        <p:spPr>
          <a:xfrm>
            <a:off x="4337183" y="1613700"/>
            <a:ext cx="3513300" cy="3961200"/>
          </a:xfrm>
          <a:prstGeom prst="roundRect">
            <a:avLst>
              <a:gd fmla="val 11066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g257183d6106_0_12"/>
          <p:cNvSpPr txBox="1"/>
          <p:nvPr/>
        </p:nvSpPr>
        <p:spPr>
          <a:xfrm>
            <a:off x="4339416" y="3592700"/>
            <a:ext cx="35133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Reflection &amp; Feedback</a:t>
            </a:r>
            <a:endParaRPr b="1" i="0" sz="21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77" name="Google Shape;177;g257183d6106_0_12"/>
          <p:cNvSpPr txBox="1"/>
          <p:nvPr/>
        </p:nvSpPr>
        <p:spPr>
          <a:xfrm>
            <a:off x="4339391" y="4149317"/>
            <a:ext cx="3513300" cy="8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264000" spcFirstLastPara="1" rIns="264000" wrap="square" tIns="1200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We encourage self-reflection and feedback leading to better results</a:t>
            </a:r>
            <a:endParaRPr b="0" i="0" sz="15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78" name="Google Shape;178;g257183d6106_0_12"/>
          <p:cNvSpPr/>
          <p:nvPr/>
        </p:nvSpPr>
        <p:spPr>
          <a:xfrm>
            <a:off x="8299600" y="1613700"/>
            <a:ext cx="3513300" cy="3961200"/>
          </a:xfrm>
          <a:prstGeom prst="roundRect">
            <a:avLst>
              <a:gd fmla="val 11066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g257183d6106_0_12"/>
          <p:cNvSpPr txBox="1"/>
          <p:nvPr/>
        </p:nvSpPr>
        <p:spPr>
          <a:xfrm>
            <a:off x="8299599" y="3592683"/>
            <a:ext cx="35133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Great conversations</a:t>
            </a:r>
            <a:endParaRPr b="1" i="0" sz="21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80" name="Google Shape;180;g257183d6106_0_12"/>
          <p:cNvSpPr txBox="1"/>
          <p:nvPr/>
        </p:nvSpPr>
        <p:spPr>
          <a:xfrm>
            <a:off x="8231625" y="4162100"/>
            <a:ext cx="3636000" cy="8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264000" spcFirstLastPara="1" rIns="264000" wrap="square" tIns="1200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5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We have a continuous dialogue and support employees during the year</a:t>
            </a:r>
            <a:endParaRPr b="0" i="0" sz="15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181" name="Google Shape;181;g257183d6106_0_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96775" y="2168426"/>
            <a:ext cx="1278150" cy="127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g257183d6106_0_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91625" y="2118064"/>
            <a:ext cx="1408850" cy="1378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g257183d6106_0_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457314" y="2217719"/>
            <a:ext cx="1197864" cy="1179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AFF"/>
        </a:solidFill>
      </p:bgPr>
    </p:bg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257183d6106_0_54"/>
          <p:cNvSpPr/>
          <p:nvPr/>
        </p:nvSpPr>
        <p:spPr>
          <a:xfrm rot="-5400000">
            <a:off x="-135525" y="1682875"/>
            <a:ext cx="5076900" cy="3940800"/>
          </a:xfrm>
          <a:prstGeom prst="roundRect">
            <a:avLst>
              <a:gd fmla="val 10377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g257183d6106_0_54"/>
          <p:cNvSpPr txBox="1"/>
          <p:nvPr/>
        </p:nvSpPr>
        <p:spPr>
          <a:xfrm>
            <a:off x="0" y="358967"/>
            <a:ext cx="121920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lang="en-US" sz="27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What does the new Performance cycle look like?</a:t>
            </a:r>
            <a:endParaRPr b="1" i="0" sz="27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90" name="Google Shape;190;g257183d6106_0_54"/>
          <p:cNvSpPr/>
          <p:nvPr/>
        </p:nvSpPr>
        <p:spPr>
          <a:xfrm>
            <a:off x="1840955" y="1571184"/>
            <a:ext cx="2224500" cy="7110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en-US" sz="17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Ownership</a:t>
            </a:r>
            <a:endParaRPr b="1" i="0" sz="17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5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Employees create a personal plan and take the lead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g257183d6106_0_54"/>
          <p:cNvSpPr/>
          <p:nvPr/>
        </p:nvSpPr>
        <p:spPr>
          <a:xfrm>
            <a:off x="1840950" y="3057250"/>
            <a:ext cx="2574900" cy="7110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7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Reflecti</a:t>
            </a:r>
            <a:r>
              <a:rPr b="1" lang="en-US" sz="17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on</a:t>
            </a:r>
            <a:r>
              <a:rPr b="1" i="0" lang="en-US" sz="17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 &amp; feedback</a:t>
            </a:r>
            <a:endParaRPr b="1" i="0" sz="17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5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Employees regularly ask for feedback and reflect on their progress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g257183d6106_0_54"/>
          <p:cNvSpPr/>
          <p:nvPr/>
        </p:nvSpPr>
        <p:spPr>
          <a:xfrm>
            <a:off x="1840950" y="4543325"/>
            <a:ext cx="2387700" cy="7110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en-US" sz="17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Great conversations</a:t>
            </a:r>
            <a:endParaRPr b="1" i="0" sz="17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5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During each 1-on-1 session we reflect on the personal plan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3" name="Google Shape;193;g257183d6106_0_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4139" y="4668069"/>
            <a:ext cx="896112" cy="896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g257183d6106_0_54"/>
          <p:cNvPicPr preferRelativeResize="0"/>
          <p:nvPr/>
        </p:nvPicPr>
        <p:blipFill rotWithShape="1">
          <a:blip r:embed="rId4">
            <a:alphaModFix/>
          </a:blip>
          <a:srcRect b="0" l="1143" r="1133" t="0"/>
          <a:stretch/>
        </p:blipFill>
        <p:spPr>
          <a:xfrm>
            <a:off x="714147" y="3182874"/>
            <a:ext cx="896112" cy="896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g257183d6106_0_5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4147" y="1724238"/>
            <a:ext cx="896112" cy="896112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g257183d6106_0_54"/>
          <p:cNvSpPr/>
          <p:nvPr/>
        </p:nvSpPr>
        <p:spPr>
          <a:xfrm>
            <a:off x="6419575" y="1114825"/>
            <a:ext cx="5063100" cy="5076900"/>
          </a:xfrm>
          <a:prstGeom prst="roundRect">
            <a:avLst>
              <a:gd fmla="val 11182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z="23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Januar</a:t>
            </a:r>
            <a:r>
              <a:rPr b="1" lang="en-US" sz="23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y</a:t>
            </a:r>
            <a:endParaRPr b="1" i="0" sz="23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-US" sz="15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Proposal employee’s personal plan</a:t>
            </a:r>
            <a:endParaRPr b="0" i="0" sz="15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z="23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Februar</a:t>
            </a:r>
            <a:r>
              <a:rPr b="1" lang="en-US" sz="23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y</a:t>
            </a:r>
            <a:endParaRPr b="0" i="0" sz="15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-US" sz="15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Discuss personal plan</a:t>
            </a:r>
            <a:endParaRPr b="0" i="0" sz="15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z="23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Jul</a:t>
            </a:r>
            <a:r>
              <a:rPr b="1" lang="en-US" sz="23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y</a:t>
            </a:r>
            <a:endParaRPr b="0" i="0" sz="15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-US" sz="15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Mid year evaluation</a:t>
            </a:r>
            <a:endParaRPr b="0" i="0" sz="15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z="23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December</a:t>
            </a:r>
            <a:endParaRPr b="0" i="0" sz="15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n-US" sz="15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E</a:t>
            </a:r>
            <a:r>
              <a:rPr lang="en-US" sz="15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nd year evaluation</a:t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7" name="Google Shape;197;g257183d6106_0_5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323738">
            <a:off x="9126208" y="4144316"/>
            <a:ext cx="5457336" cy="2997584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g257183d6106_0_54"/>
          <p:cNvSpPr/>
          <p:nvPr/>
        </p:nvSpPr>
        <p:spPr>
          <a:xfrm rot="-2629">
            <a:off x="10110327" y="4793000"/>
            <a:ext cx="4708201" cy="18357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Nunito Sans"/>
                <a:ea typeface="Nunito Sans"/>
                <a:cs typeface="Nunito Sans"/>
                <a:sym typeface="Nunito Sans"/>
              </a:rPr>
              <a:t>Suggesties &amp; toelichting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Nunito Sans"/>
                <a:ea typeface="Nunito Sans"/>
                <a:cs typeface="Nunito Sans"/>
                <a:sym typeface="Nunito Sans"/>
              </a:rPr>
              <a:t>Pas deze slide aan aan de cyclus van de klant. Hier omschrijven we het formele proces van de klant.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03F7B"/>
        </a:solidFill>
      </p:bgPr>
    </p:bg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57183d6106_0_78"/>
          <p:cNvSpPr txBox="1"/>
          <p:nvPr/>
        </p:nvSpPr>
        <p:spPr>
          <a:xfrm>
            <a:off x="0" y="5209778"/>
            <a:ext cx="121920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3500">
                <a:solidFill>
                  <a:schemeClr val="lt1"/>
                </a:solidFill>
                <a:latin typeface="Nunito Sans"/>
                <a:ea typeface="Nunito Sans"/>
                <a:cs typeface="Nunito Sans"/>
                <a:sym typeface="Nunito Sans"/>
              </a:rPr>
              <a:t>How does Dialog support this change?</a:t>
            </a:r>
            <a:endParaRPr b="1" i="0" sz="3500" u="none" cap="none" strike="noStrike">
              <a:solidFill>
                <a:schemeClr val="lt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204" name="Google Shape;204;g257183d6106_0_7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63475" y="931674"/>
            <a:ext cx="6465050" cy="4163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AFF"/>
        </a:solidFill>
      </p:bgPr>
    </p:bg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257183d6106_0_83"/>
          <p:cNvSpPr txBox="1"/>
          <p:nvPr/>
        </p:nvSpPr>
        <p:spPr>
          <a:xfrm>
            <a:off x="0" y="358967"/>
            <a:ext cx="121920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lang="en-US" sz="27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Make a personal plan</a:t>
            </a:r>
            <a:endParaRPr b="1" i="0" sz="27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210" name="Google Shape;210;g257183d6106_0_83"/>
          <p:cNvSpPr/>
          <p:nvPr/>
        </p:nvSpPr>
        <p:spPr>
          <a:xfrm>
            <a:off x="1058000" y="1624725"/>
            <a:ext cx="6444300" cy="4005300"/>
          </a:xfrm>
          <a:prstGeom prst="roundRect">
            <a:avLst>
              <a:gd fmla="val 10377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g257183d6106_0_83"/>
          <p:cNvSpPr txBox="1"/>
          <p:nvPr/>
        </p:nvSpPr>
        <p:spPr>
          <a:xfrm>
            <a:off x="923175" y="1911075"/>
            <a:ext cx="6695700" cy="3432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-3556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000"/>
              <a:buFont typeface="Nunito Sans"/>
              <a:buChar char="●"/>
            </a:pPr>
            <a:r>
              <a:rPr lang="en-US" sz="20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What do you want to achieve</a:t>
            </a:r>
            <a:r>
              <a:rPr b="0" i="0" lang="en-US" sz="20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?</a:t>
            </a:r>
            <a:endParaRPr b="0" i="0" sz="20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429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1800"/>
              <a:buFont typeface="Nunito Sans"/>
              <a:buChar char="○"/>
            </a:pPr>
            <a:r>
              <a:rPr lang="en-US" sz="18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Performance goals</a:t>
            </a:r>
            <a:br>
              <a:rPr b="0" i="0" lang="en-US" sz="18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</a:br>
            <a:endParaRPr b="0" i="0" sz="15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556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000"/>
              <a:buFont typeface="Nunito Sans"/>
              <a:buChar char="●"/>
            </a:pPr>
            <a:r>
              <a:rPr b="0" i="0" lang="en-US" sz="20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W</a:t>
            </a:r>
            <a:r>
              <a:rPr lang="en-US" sz="20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hat do you want to develop?</a:t>
            </a:r>
            <a:endParaRPr b="0" i="0" sz="20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429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1800"/>
              <a:buFont typeface="Nunito Sans"/>
              <a:buChar char="○"/>
            </a:pPr>
            <a:r>
              <a:rPr lang="en-US" sz="18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Development goals</a:t>
            </a:r>
            <a:br>
              <a:rPr b="0" i="0" lang="en-US" sz="18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</a:br>
            <a:endParaRPr b="0" i="0" sz="15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556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000"/>
              <a:buFont typeface="Nunito Sans"/>
              <a:buChar char="●"/>
            </a:pPr>
            <a:r>
              <a:rPr b="0" i="0" lang="en-US" sz="20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H</a:t>
            </a:r>
            <a:r>
              <a:rPr lang="en-US" sz="20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ow often do you want to be reminded?</a:t>
            </a:r>
            <a:endParaRPr b="0" i="0" sz="20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429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1800"/>
              <a:buFont typeface="Nunito Sans"/>
              <a:buChar char="○"/>
            </a:pPr>
            <a:r>
              <a:rPr lang="en-US" sz="18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Set reminders</a:t>
            </a:r>
            <a:endParaRPr b="0" i="0" sz="18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212" name="Google Shape;212;g257183d6106_0_8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21101" y="1800266"/>
            <a:ext cx="3282633" cy="342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AFF"/>
        </a:solidFill>
      </p:bgPr>
    </p:bg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257183d6106_0_90"/>
          <p:cNvSpPr txBox="1"/>
          <p:nvPr/>
        </p:nvSpPr>
        <p:spPr>
          <a:xfrm>
            <a:off x="0" y="358967"/>
            <a:ext cx="121920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i="0" lang="en-US" sz="27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Inspirati</a:t>
            </a:r>
            <a:r>
              <a:rPr b="1" lang="en-US" sz="27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on</a:t>
            </a:r>
            <a:r>
              <a:rPr b="1" i="0" lang="en-US" sz="27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 </a:t>
            </a:r>
            <a:r>
              <a:rPr b="1" lang="en-US" sz="27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for your performance goals</a:t>
            </a:r>
            <a:endParaRPr b="1" i="0" sz="27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218" name="Google Shape;218;g257183d6106_0_90"/>
          <p:cNvSpPr/>
          <p:nvPr/>
        </p:nvSpPr>
        <p:spPr>
          <a:xfrm>
            <a:off x="1058000" y="1624725"/>
            <a:ext cx="6444300" cy="4005300"/>
          </a:xfrm>
          <a:prstGeom prst="roundRect">
            <a:avLst>
              <a:gd fmla="val 10377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g257183d6106_0_90"/>
          <p:cNvSpPr txBox="1"/>
          <p:nvPr/>
        </p:nvSpPr>
        <p:spPr>
          <a:xfrm>
            <a:off x="923175" y="1911075"/>
            <a:ext cx="6881100" cy="35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-3556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000"/>
              <a:buFont typeface="Nunito Sans"/>
              <a:buChar char="●"/>
            </a:pPr>
            <a:r>
              <a:rPr lang="en-US" sz="20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Your current job / position</a:t>
            </a:r>
            <a:endParaRPr b="0" i="0" sz="20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429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1800"/>
              <a:buFont typeface="Nunito Sans"/>
              <a:buChar char="○"/>
            </a:pPr>
            <a:r>
              <a:rPr lang="en-US" sz="18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What can you improve in your current position?</a:t>
            </a:r>
            <a:endParaRPr sz="18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556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000"/>
              <a:buFont typeface="Nunito Sans"/>
              <a:buChar char="●"/>
            </a:pPr>
            <a:r>
              <a:rPr b="0" i="0" lang="en-US" sz="20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Team </a:t>
            </a:r>
            <a:r>
              <a:rPr lang="en-US" sz="20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and</a:t>
            </a:r>
            <a:r>
              <a:rPr b="0" i="0" lang="en-US" sz="20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 organisati</a:t>
            </a:r>
            <a:r>
              <a:rPr lang="en-US" sz="20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onal goals</a:t>
            </a:r>
            <a:endParaRPr b="0" i="0" sz="20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429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1800"/>
              <a:buFont typeface="Nunito Sans"/>
              <a:buChar char="○"/>
            </a:pPr>
            <a:r>
              <a:rPr lang="en-US" sz="18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How can you contribute to these goals and objectives?</a:t>
            </a:r>
            <a:endParaRPr b="0" i="0" sz="18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556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000"/>
              <a:buFont typeface="Nunito Sans"/>
              <a:buChar char="●"/>
            </a:pPr>
            <a:r>
              <a:rPr lang="en-US" sz="20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Personal goals</a:t>
            </a:r>
            <a:endParaRPr b="0" i="0" sz="20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429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1800"/>
              <a:buFont typeface="Nunito Sans"/>
              <a:buChar char="○"/>
            </a:pPr>
            <a:r>
              <a:rPr lang="en-US" sz="18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What else do you want to achieve?</a:t>
            </a:r>
            <a:endParaRPr b="0" i="0" sz="18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220" name="Google Shape;220;g257183d6106_0_9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98974" y="2558100"/>
            <a:ext cx="3853001" cy="2138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AFF"/>
        </a:solidFill>
      </p:bgPr>
    </p:bg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257183d6106_0_98"/>
          <p:cNvSpPr txBox="1"/>
          <p:nvPr/>
        </p:nvSpPr>
        <p:spPr>
          <a:xfrm>
            <a:off x="0" y="358967"/>
            <a:ext cx="121920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i="0" lang="en-US" sz="27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Inspirati</a:t>
            </a:r>
            <a:r>
              <a:rPr b="1" lang="en-US" sz="27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on for your developmental goals</a:t>
            </a:r>
            <a:endParaRPr b="1" i="0" sz="27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226" name="Google Shape;226;g257183d6106_0_98"/>
          <p:cNvSpPr/>
          <p:nvPr/>
        </p:nvSpPr>
        <p:spPr>
          <a:xfrm>
            <a:off x="1058000" y="1624725"/>
            <a:ext cx="6444300" cy="4005300"/>
          </a:xfrm>
          <a:prstGeom prst="roundRect">
            <a:avLst>
              <a:gd fmla="val 10377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g257183d6106_0_98"/>
          <p:cNvSpPr txBox="1"/>
          <p:nvPr/>
        </p:nvSpPr>
        <p:spPr>
          <a:xfrm>
            <a:off x="923175" y="1911075"/>
            <a:ext cx="6695700" cy="3432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-3556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000"/>
              <a:buFont typeface="Nunito Sans"/>
              <a:buChar char="●"/>
            </a:pPr>
            <a:r>
              <a:rPr lang="en-US" sz="20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Skills and core values</a:t>
            </a:r>
            <a:endParaRPr b="0" i="0" sz="20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429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1800"/>
              <a:buFont typeface="Nunito Sans"/>
              <a:buChar char="○"/>
            </a:pPr>
            <a:r>
              <a:rPr lang="en-US" sz="18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What do you want to develop (even further)?</a:t>
            </a:r>
            <a:br>
              <a:rPr b="0" i="0" lang="en-US" sz="18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</a:br>
            <a:endParaRPr b="0" i="0" sz="15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556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000"/>
              <a:buFont typeface="Nunito Sans"/>
              <a:buChar char="●"/>
            </a:pPr>
            <a:r>
              <a:rPr lang="en-US" sz="20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Career development</a:t>
            </a:r>
            <a:endParaRPr b="0" i="0" sz="20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429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1800"/>
              <a:buFont typeface="Nunito Sans"/>
              <a:buChar char="○"/>
            </a:pPr>
            <a:r>
              <a:rPr lang="en-US" sz="18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Is there a next step in your career to work towards?</a:t>
            </a:r>
            <a:endParaRPr b="0" i="0" sz="18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556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000"/>
              <a:buFont typeface="Nunito Sans"/>
              <a:buChar char="●"/>
            </a:pPr>
            <a:r>
              <a:rPr b="0" i="0" lang="en-US" sz="20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Perso</a:t>
            </a:r>
            <a:r>
              <a:rPr lang="en-US" sz="20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nal development</a:t>
            </a:r>
            <a:endParaRPr b="0" i="0" sz="20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429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1800"/>
              <a:buFont typeface="Nunito Sans"/>
              <a:buChar char="○"/>
            </a:pPr>
            <a:r>
              <a:rPr lang="en-US" sz="18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Are there other areas or skills that you like to grow in?</a:t>
            </a:r>
            <a:endParaRPr b="0" i="0" sz="18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228" name="Google Shape;228;g257183d6106_0_9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27825" y="2351001"/>
            <a:ext cx="3620924" cy="215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AFF"/>
        </a:solidFill>
      </p:bgPr>
    </p:bg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257183d6106_0_106"/>
          <p:cNvSpPr txBox="1"/>
          <p:nvPr/>
        </p:nvSpPr>
        <p:spPr>
          <a:xfrm>
            <a:off x="0" y="358967"/>
            <a:ext cx="121920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lang="en-US" sz="27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General </a:t>
            </a:r>
            <a:r>
              <a:rPr b="1" i="0" lang="en-US" sz="27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tips</a:t>
            </a:r>
            <a:endParaRPr b="1" i="0" sz="27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234" name="Google Shape;234;g257183d6106_0_106"/>
          <p:cNvSpPr/>
          <p:nvPr/>
        </p:nvSpPr>
        <p:spPr>
          <a:xfrm>
            <a:off x="1058000" y="1624725"/>
            <a:ext cx="6766500" cy="4005300"/>
          </a:xfrm>
          <a:prstGeom prst="roundRect">
            <a:avLst>
              <a:gd fmla="val 10377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g257183d6106_0_106"/>
          <p:cNvSpPr txBox="1"/>
          <p:nvPr/>
        </p:nvSpPr>
        <p:spPr>
          <a:xfrm>
            <a:off x="923175" y="1911075"/>
            <a:ext cx="7094700" cy="3432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-3556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000"/>
              <a:buFont typeface="Nunito Sans"/>
              <a:buChar char="●"/>
            </a:pPr>
            <a:r>
              <a:rPr b="0" i="0" lang="en-US" sz="20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Focus! </a:t>
            </a:r>
            <a:r>
              <a:rPr lang="en-US" sz="20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Don’t start out with too many goals</a:t>
            </a:r>
            <a:endParaRPr b="0" i="0" sz="20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429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1800"/>
              <a:buFont typeface="Nunito Sans"/>
              <a:buChar char="○"/>
            </a:pPr>
            <a:r>
              <a:rPr lang="en-US" sz="18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Which 3-4 goals are relevant now?</a:t>
            </a:r>
            <a:br>
              <a:rPr b="0" i="0" lang="en-US" sz="18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</a:br>
            <a:endParaRPr b="0" i="0" sz="15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556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000"/>
              <a:buFont typeface="Nunito Sans"/>
              <a:buChar char="●"/>
            </a:pPr>
            <a:r>
              <a:rPr lang="en-US" sz="20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Break it down into achievable steps</a:t>
            </a:r>
            <a:endParaRPr b="0" i="0" sz="20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429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1800"/>
              <a:buFont typeface="Nunito Sans"/>
              <a:buChar char="○"/>
            </a:pPr>
            <a:r>
              <a:rPr lang="en-US" sz="18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By making goals SMART you increase chance of success</a:t>
            </a:r>
            <a:endParaRPr b="0" i="0" sz="18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556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000"/>
              <a:buFont typeface="Nunito Sans"/>
              <a:buChar char="●"/>
            </a:pPr>
            <a:r>
              <a:rPr lang="en-US" sz="20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Set a fixed time for reflection</a:t>
            </a:r>
            <a:endParaRPr b="0" i="0" sz="20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429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1800"/>
              <a:buFont typeface="Nunito Sans"/>
              <a:buChar char="○"/>
            </a:pPr>
            <a:r>
              <a:rPr lang="en-US" sz="18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Keep your plan top of mind</a:t>
            </a:r>
            <a:endParaRPr b="0" i="0" sz="18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236" name="Google Shape;236;g257183d6106_0_10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83723" y="2356477"/>
            <a:ext cx="3618001" cy="2145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03F7B"/>
        </a:solidFill>
      </p:bgPr>
    </p:bg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257183d6106_0_114"/>
          <p:cNvSpPr txBox="1"/>
          <p:nvPr/>
        </p:nvSpPr>
        <p:spPr>
          <a:xfrm>
            <a:off x="0" y="5209778"/>
            <a:ext cx="121920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1" i="0" lang="en-US" sz="3500" u="none" cap="none" strike="noStrike">
                <a:solidFill>
                  <a:schemeClr val="lt1"/>
                </a:solidFill>
                <a:latin typeface="Nunito Sans"/>
                <a:ea typeface="Nunito Sans"/>
                <a:cs typeface="Nunito Sans"/>
                <a:sym typeface="Nunito Sans"/>
              </a:rPr>
              <a:t>H</a:t>
            </a:r>
            <a:r>
              <a:rPr b="1" lang="en-US" sz="3500">
                <a:solidFill>
                  <a:schemeClr val="lt1"/>
                </a:solidFill>
                <a:latin typeface="Nunito Sans"/>
                <a:ea typeface="Nunito Sans"/>
                <a:cs typeface="Nunito Sans"/>
                <a:sym typeface="Nunito Sans"/>
              </a:rPr>
              <a:t>ow does Dialog support you and your team?</a:t>
            </a:r>
            <a:endParaRPr b="1" i="0" sz="3500" u="none" cap="none" strike="noStrike">
              <a:solidFill>
                <a:schemeClr val="lt1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1" i="0" lang="en-US" sz="2700" u="none" cap="none" strike="noStrike">
                <a:solidFill>
                  <a:schemeClr val="lt1"/>
                </a:solidFill>
                <a:latin typeface="Nunito Sans"/>
                <a:ea typeface="Nunito Sans"/>
                <a:cs typeface="Nunito Sans"/>
                <a:sym typeface="Nunito Sans"/>
              </a:rPr>
              <a:t>DEMO</a:t>
            </a:r>
            <a:endParaRPr b="1" i="0" sz="2700" u="none" cap="none" strike="noStrike">
              <a:solidFill>
                <a:schemeClr val="lt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242" name="Google Shape;242;g257183d6106_0_1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72013" y="367675"/>
            <a:ext cx="7847964" cy="49049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03F7B"/>
        </a:solidFill>
      </p:bgPr>
    </p:bg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257183d6106_0_119"/>
          <p:cNvSpPr txBox="1"/>
          <p:nvPr/>
        </p:nvSpPr>
        <p:spPr>
          <a:xfrm>
            <a:off x="0" y="5209778"/>
            <a:ext cx="121920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3500">
                <a:solidFill>
                  <a:schemeClr val="lt1"/>
                </a:solidFill>
                <a:latin typeface="Nunito Sans"/>
                <a:ea typeface="Nunito Sans"/>
                <a:cs typeface="Nunito Sans"/>
                <a:sym typeface="Nunito Sans"/>
              </a:rPr>
              <a:t>What is expected of you:</a:t>
            </a:r>
            <a:endParaRPr b="1" i="0" sz="3500" u="none" cap="none" strike="noStrike">
              <a:solidFill>
                <a:schemeClr val="lt1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3500">
                <a:solidFill>
                  <a:schemeClr val="lt1"/>
                </a:solidFill>
                <a:latin typeface="Nunito Sans"/>
                <a:ea typeface="Nunito Sans"/>
                <a:cs typeface="Nunito Sans"/>
                <a:sym typeface="Nunito Sans"/>
              </a:rPr>
              <a:t>your personal plan</a:t>
            </a:r>
            <a:endParaRPr b="1" i="0" sz="3500" u="none" cap="none" strike="noStrike">
              <a:solidFill>
                <a:schemeClr val="lt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248" name="Google Shape;248;g257183d6106_0_1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63475" y="931674"/>
            <a:ext cx="6465050" cy="4163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AFF"/>
        </a:solidFill>
      </p:bgPr>
    </p:bg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257183d6106_0_124"/>
          <p:cNvSpPr txBox="1"/>
          <p:nvPr/>
        </p:nvSpPr>
        <p:spPr>
          <a:xfrm>
            <a:off x="0" y="358967"/>
            <a:ext cx="121920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lang="en-US" sz="27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Set your own goals</a:t>
            </a:r>
            <a:endParaRPr b="1" i="0" sz="27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254" name="Google Shape;254;g257183d6106_0_124"/>
          <p:cNvSpPr/>
          <p:nvPr/>
        </p:nvSpPr>
        <p:spPr>
          <a:xfrm>
            <a:off x="1058000" y="1624725"/>
            <a:ext cx="6444300" cy="4005300"/>
          </a:xfrm>
          <a:prstGeom prst="roundRect">
            <a:avLst>
              <a:gd fmla="val 10377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g257183d6106_0_124"/>
          <p:cNvSpPr txBox="1"/>
          <p:nvPr/>
        </p:nvSpPr>
        <p:spPr>
          <a:xfrm>
            <a:off x="995550" y="1811550"/>
            <a:ext cx="6695700" cy="362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-3556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000"/>
              <a:buFont typeface="Nunito Sans"/>
              <a:buChar char="●"/>
            </a:pPr>
            <a:r>
              <a:rPr lang="en-US" sz="20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Set </a:t>
            </a:r>
            <a:r>
              <a:rPr b="0" i="0" lang="en-US" sz="20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2 </a:t>
            </a:r>
            <a:r>
              <a:rPr lang="en-US" sz="20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performance goals</a:t>
            </a:r>
            <a:endParaRPr b="0" i="0" sz="20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"/>
              <a:buFont typeface="Arial"/>
              <a:buNone/>
            </a:pPr>
            <a:r>
              <a:t/>
            </a:r>
            <a:endParaRPr b="0" i="0" sz="1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Example</a:t>
            </a:r>
            <a:r>
              <a:rPr b="0" i="0" lang="en-US" sz="20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:</a:t>
            </a:r>
            <a:endParaRPr b="0" i="0" sz="20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429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1800"/>
              <a:buFont typeface="Nunito Sans"/>
              <a:buChar char="○"/>
            </a:pPr>
            <a:r>
              <a:rPr lang="en-US" sz="18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I want to support the usage of Dialog in my team</a:t>
            </a:r>
            <a:endParaRPr b="0" i="0" sz="18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42900" lvl="2" marL="1371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1800"/>
              <a:buFont typeface="Nunito Sans"/>
              <a:buChar char="■"/>
            </a:pPr>
            <a:r>
              <a:rPr b="0" i="0" lang="en-US" sz="18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100% </a:t>
            </a:r>
            <a:r>
              <a:rPr lang="en-US" sz="18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of my team has a personal plan</a:t>
            </a:r>
            <a:endParaRPr b="0" i="0" sz="18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42900" lvl="2" marL="1371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1800"/>
              <a:buFont typeface="Nunito Sans"/>
              <a:buChar char="■"/>
            </a:pPr>
            <a:r>
              <a:rPr lang="en-US" sz="18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All team members ask feedback monthly</a:t>
            </a:r>
            <a:endParaRPr b="0" i="0" sz="18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42900" lvl="2" marL="1371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1800"/>
              <a:buFont typeface="Nunito Sans"/>
              <a:buChar char="■"/>
            </a:pPr>
            <a:r>
              <a:rPr b="0" i="0" lang="en-US" sz="18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100% </a:t>
            </a:r>
            <a:r>
              <a:rPr lang="en-US" sz="18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of my team finishes the review round</a:t>
            </a:r>
            <a:endParaRPr b="0" i="0" sz="18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256" name="Google Shape;256;g257183d6106_0_1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98974" y="2558100"/>
            <a:ext cx="3853001" cy="2138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AFF"/>
        </a:solidFill>
      </p:bgPr>
    </p:bg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257183d6106_0_131"/>
          <p:cNvSpPr txBox="1"/>
          <p:nvPr/>
        </p:nvSpPr>
        <p:spPr>
          <a:xfrm>
            <a:off x="0" y="358967"/>
            <a:ext cx="121920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lang="en-US" sz="27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Set your own goals</a:t>
            </a:r>
            <a:endParaRPr b="1" i="0" sz="27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262" name="Google Shape;262;g257183d6106_0_131"/>
          <p:cNvSpPr/>
          <p:nvPr/>
        </p:nvSpPr>
        <p:spPr>
          <a:xfrm>
            <a:off x="1058000" y="1624725"/>
            <a:ext cx="6726000" cy="4005300"/>
          </a:xfrm>
          <a:prstGeom prst="roundRect">
            <a:avLst>
              <a:gd fmla="val 10377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g257183d6106_0_131"/>
          <p:cNvSpPr txBox="1"/>
          <p:nvPr/>
        </p:nvSpPr>
        <p:spPr>
          <a:xfrm>
            <a:off x="995550" y="1811550"/>
            <a:ext cx="6971400" cy="362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-3556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000"/>
              <a:buFont typeface="Nunito Sans"/>
              <a:buChar char="●"/>
            </a:pPr>
            <a:r>
              <a:rPr lang="en-US" sz="20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Set 2 development goals</a:t>
            </a:r>
            <a:endParaRPr b="0" i="0" sz="20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"/>
              <a:buFont typeface="Arial"/>
              <a:buNone/>
            </a:pPr>
            <a:r>
              <a:t/>
            </a:r>
            <a:endParaRPr b="0" i="0" sz="1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Example</a:t>
            </a:r>
            <a:r>
              <a:rPr b="0" i="0" lang="en-US" sz="20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:</a:t>
            </a:r>
            <a:endParaRPr b="0" i="0" sz="20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429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1800"/>
              <a:buFont typeface="Nunito Sans"/>
              <a:buChar char="○"/>
            </a:pPr>
            <a:r>
              <a:rPr lang="en-US" sz="18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I want to improve my feedback giving skills</a:t>
            </a:r>
            <a:endParaRPr b="0" i="0" sz="18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42900" lvl="2" marL="1371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1800"/>
              <a:buFont typeface="Nunito Sans"/>
              <a:buChar char="■"/>
            </a:pPr>
            <a:r>
              <a:rPr b="0" i="0" lang="en-US" sz="18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I</a:t>
            </a:r>
            <a:r>
              <a:rPr lang="en-US" sz="18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 give feedback to my team members monthly</a:t>
            </a:r>
            <a:endParaRPr b="0" i="0" sz="18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42900" lvl="2" marL="1371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1800"/>
              <a:buFont typeface="Nunito Sans"/>
              <a:buChar char="■"/>
            </a:pPr>
            <a:r>
              <a:rPr b="0" i="0" lang="en-US" sz="18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I</a:t>
            </a:r>
            <a:r>
              <a:rPr lang="en-US" sz="18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 give compliments more frequently</a:t>
            </a:r>
            <a:endParaRPr b="0" i="0" sz="18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42900" lvl="2" marL="1371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1800"/>
              <a:buFont typeface="Nunito Sans"/>
              <a:buChar char="■"/>
            </a:pPr>
            <a:r>
              <a:rPr lang="en-US" sz="18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I don’t shy away from giving constructive feedback</a:t>
            </a:r>
            <a:endParaRPr b="0" i="0" sz="18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264" name="Google Shape;264;g257183d6106_0_1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98974" y="2558100"/>
            <a:ext cx="3853001" cy="2138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AFF"/>
        </a:solidFill>
      </p:bgPr>
    </p:bg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257183d6106_0_138"/>
          <p:cNvSpPr txBox="1"/>
          <p:nvPr/>
        </p:nvSpPr>
        <p:spPr>
          <a:xfrm>
            <a:off x="0" y="358967"/>
            <a:ext cx="121920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lang="en-US" sz="27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Getting started with </a:t>
            </a:r>
            <a:r>
              <a:rPr b="1" i="0" lang="en-US" sz="27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Dialog</a:t>
            </a:r>
            <a:endParaRPr b="1" i="0" sz="27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270" name="Google Shape;270;g257183d6106_0_138"/>
          <p:cNvSpPr/>
          <p:nvPr/>
        </p:nvSpPr>
        <p:spPr>
          <a:xfrm>
            <a:off x="1058000" y="1624725"/>
            <a:ext cx="6444300" cy="4005300"/>
          </a:xfrm>
          <a:prstGeom prst="roundRect">
            <a:avLst>
              <a:gd fmla="val 10377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g257183d6106_0_138"/>
          <p:cNvSpPr txBox="1"/>
          <p:nvPr/>
        </p:nvSpPr>
        <p:spPr>
          <a:xfrm>
            <a:off x="923175" y="1911075"/>
            <a:ext cx="6695700" cy="3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-3556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000"/>
              <a:buFont typeface="Nunito Sans"/>
              <a:buChar char="●"/>
            </a:pPr>
            <a:r>
              <a:rPr lang="en-US" sz="20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Register and log in</a:t>
            </a:r>
            <a:r>
              <a:rPr b="0" i="0" lang="en-US" sz="20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 (single sign-on)</a:t>
            </a:r>
            <a:endParaRPr b="0" i="0" sz="20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556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000"/>
              <a:buFont typeface="Nunito Sans"/>
              <a:buChar char="●"/>
            </a:pPr>
            <a:r>
              <a:rPr lang="en-US" sz="20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Set </a:t>
            </a:r>
            <a:r>
              <a:rPr lang="en-US" sz="2000" u="sng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at least 1 personal performance goal</a:t>
            </a:r>
            <a:endParaRPr b="0" i="0" sz="2000" u="sng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000"/>
              <a:buFont typeface="Nunito Sans"/>
              <a:buChar char="●"/>
            </a:pPr>
            <a:r>
              <a:rPr lang="en-US" sz="20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Set </a:t>
            </a:r>
            <a:r>
              <a:rPr lang="en-US" sz="2000" u="sng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at least 1 personal development goal</a:t>
            </a:r>
            <a:endParaRPr b="0" i="0" sz="2000" u="sng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000"/>
              <a:buFont typeface="Nunito Sans"/>
              <a:buChar char="●"/>
            </a:pPr>
            <a:r>
              <a:rPr lang="en-US" sz="20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Set </a:t>
            </a:r>
            <a:r>
              <a:rPr lang="en-US" sz="2000" u="sng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at least 1 team goal</a:t>
            </a:r>
            <a:endParaRPr b="0" i="0" sz="2000" u="sng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556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000"/>
              <a:buFont typeface="Nunito Sans"/>
              <a:buChar char="●"/>
            </a:pPr>
            <a:r>
              <a:rPr lang="en-US" sz="20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Reflect on your goals (using the smileys)</a:t>
            </a:r>
            <a:endParaRPr b="0" i="0" sz="20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556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000"/>
              <a:buFont typeface="Nunito Sans"/>
              <a:buChar char="●"/>
            </a:pPr>
            <a:r>
              <a:rPr lang="en-US" sz="20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Ask for, and give feedback at least once</a:t>
            </a:r>
            <a:endParaRPr b="0" i="0" sz="20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556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000"/>
              <a:buFont typeface="Nunito Sans"/>
              <a:buChar char="●"/>
            </a:pPr>
            <a:r>
              <a:rPr lang="en-US" sz="20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Optional: install the Dialog mobile app</a:t>
            </a:r>
            <a:endParaRPr b="0" i="0" sz="20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272" name="Google Shape;272;g257183d6106_0_1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21101" y="1800266"/>
            <a:ext cx="3282633" cy="342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AFF"/>
        </a:solidFill>
      </p:bgPr>
    </p:bg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2576334b667_0_0"/>
          <p:cNvSpPr txBox="1"/>
          <p:nvPr/>
        </p:nvSpPr>
        <p:spPr>
          <a:xfrm>
            <a:off x="0" y="358967"/>
            <a:ext cx="121920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lang="en-US" sz="27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Problems logging in?</a:t>
            </a:r>
            <a:endParaRPr b="1" i="0" sz="27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278" name="Google Shape;278;g2576334b667_0_0"/>
          <p:cNvSpPr/>
          <p:nvPr/>
        </p:nvSpPr>
        <p:spPr>
          <a:xfrm>
            <a:off x="1058000" y="1624725"/>
            <a:ext cx="7456500" cy="4317600"/>
          </a:xfrm>
          <a:prstGeom prst="roundRect">
            <a:avLst>
              <a:gd fmla="val 10377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g2576334b667_0_0"/>
          <p:cNvSpPr txBox="1"/>
          <p:nvPr/>
        </p:nvSpPr>
        <p:spPr>
          <a:xfrm>
            <a:off x="1357375" y="1890500"/>
            <a:ext cx="6751800" cy="21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-450850" lvl="0" marL="609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300"/>
              <a:buFont typeface="Nunito Sans"/>
              <a:buChar char="●"/>
            </a:pPr>
            <a:r>
              <a:rPr lang="en-US" sz="23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Send an email to</a:t>
            </a:r>
            <a:r>
              <a:rPr b="0" i="0" lang="en-US" sz="23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: </a:t>
            </a:r>
            <a:r>
              <a:rPr b="0" i="0" lang="en-US" sz="2300" u="sng" cap="none" strike="noStrike">
                <a:solidFill>
                  <a:schemeClr val="hlink"/>
                </a:solidFill>
                <a:latin typeface="Nunito Sans"/>
                <a:ea typeface="Nunito Sans"/>
                <a:cs typeface="Nunito Sans"/>
                <a:sym typeface="Nunito Sans"/>
                <a:hlinkClick r:id="rId3"/>
              </a:rPr>
              <a:t>support@dialog.nl</a:t>
            </a:r>
            <a:endParaRPr b="0" i="0" sz="23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450850" lvl="0" marL="609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300"/>
              <a:buFont typeface="Nunito Sans"/>
              <a:buChar char="●"/>
            </a:pPr>
            <a:r>
              <a:rPr lang="en-US" sz="23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Mention your </a:t>
            </a:r>
            <a:r>
              <a:rPr b="0" i="0" lang="en-US" sz="23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HR manager </a:t>
            </a:r>
            <a:r>
              <a:rPr b="0" i="0" lang="en-US" sz="2300" u="none" cap="none" strike="noStrike">
                <a:solidFill>
                  <a:srgbClr val="FF0000"/>
                </a:solidFill>
                <a:latin typeface="Nunito Sans"/>
                <a:ea typeface="Nunito Sans"/>
                <a:cs typeface="Nunito Sans"/>
                <a:sym typeface="Nunito Sans"/>
              </a:rPr>
              <a:t>[mail]</a:t>
            </a:r>
            <a:r>
              <a:rPr b="0" i="0" lang="en-US" sz="23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 o</a:t>
            </a:r>
            <a:r>
              <a:rPr lang="en-US" sz="23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n</a:t>
            </a:r>
            <a:r>
              <a:rPr b="0" i="0" lang="en-US" sz="23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 cc</a:t>
            </a:r>
            <a:endParaRPr b="0" i="0" sz="23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450850" lvl="0" marL="609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300"/>
              <a:buFont typeface="Nunito Sans"/>
              <a:buChar char="●"/>
            </a:pPr>
            <a:r>
              <a:rPr lang="en-US" sz="23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Make a fullscreen screenshot</a:t>
            </a:r>
            <a:endParaRPr b="0" i="0" sz="23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450850" lvl="0" marL="609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300"/>
              <a:buFont typeface="Nunito Sans"/>
              <a:buChar char="●"/>
            </a:pPr>
            <a:r>
              <a:rPr lang="en-US" sz="23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Explain the steps you undertook</a:t>
            </a:r>
            <a:endParaRPr b="0" i="0" sz="23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280" name="Google Shape;280;g2576334b667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288674" y="2572149"/>
            <a:ext cx="1925875" cy="1713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AFF"/>
        </a:solidFill>
      </p:bgPr>
    </p:bg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257183d6106_0_145"/>
          <p:cNvSpPr txBox="1"/>
          <p:nvPr/>
        </p:nvSpPr>
        <p:spPr>
          <a:xfrm>
            <a:off x="0" y="358967"/>
            <a:ext cx="121920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lang="en-US" sz="27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Team goals</a:t>
            </a:r>
            <a:endParaRPr b="1" i="0" sz="27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286" name="Google Shape;286;g257183d6106_0_145"/>
          <p:cNvSpPr/>
          <p:nvPr/>
        </p:nvSpPr>
        <p:spPr>
          <a:xfrm>
            <a:off x="1058000" y="1624725"/>
            <a:ext cx="5684100" cy="4005300"/>
          </a:xfrm>
          <a:prstGeom prst="roundRect">
            <a:avLst>
              <a:gd fmla="val 10377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g257183d6106_0_145"/>
          <p:cNvSpPr txBox="1"/>
          <p:nvPr/>
        </p:nvSpPr>
        <p:spPr>
          <a:xfrm>
            <a:off x="923175" y="1911075"/>
            <a:ext cx="5877300" cy="37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-3556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000"/>
              <a:buFont typeface="Nunito Sans"/>
              <a:buChar char="●"/>
            </a:pPr>
            <a:r>
              <a:rPr lang="en-US" sz="20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Add team goal</a:t>
            </a:r>
            <a:endParaRPr b="0" i="0" sz="20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556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000"/>
              <a:buFont typeface="Nunito Sans"/>
              <a:buChar char="●"/>
            </a:pPr>
            <a:r>
              <a:rPr lang="en-US" sz="20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Select which team it applies to</a:t>
            </a:r>
            <a:endParaRPr b="0" i="0" sz="20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556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000"/>
              <a:buFont typeface="Nunito Sans"/>
              <a:buChar char="●"/>
            </a:pPr>
            <a:r>
              <a:rPr lang="en-US" sz="20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Determine who can contribute</a:t>
            </a:r>
            <a:endParaRPr b="0" i="0" sz="20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556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000"/>
              <a:buFont typeface="Nunito Sans"/>
              <a:buChar char="○"/>
            </a:pPr>
            <a:r>
              <a:rPr lang="en-US" sz="20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Only the selected team</a:t>
            </a:r>
            <a:endParaRPr b="0" i="0" sz="20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556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000"/>
              <a:buFont typeface="Nunito Sans"/>
              <a:buChar char="○"/>
            </a:pPr>
            <a:r>
              <a:rPr lang="en-US" sz="20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+ All underlying teams</a:t>
            </a:r>
            <a:endParaRPr b="0" i="0" sz="20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556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000"/>
              <a:buFont typeface="Nunito Sans"/>
              <a:buChar char="●"/>
            </a:pPr>
            <a:r>
              <a:rPr lang="en-US" sz="20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Provide a short and recognizable goal name</a:t>
            </a:r>
            <a:endParaRPr b="0" i="0" sz="20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556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000"/>
              <a:buFont typeface="Nunito Sans"/>
              <a:buChar char="●"/>
            </a:pPr>
            <a:r>
              <a:rPr lang="en-US" sz="20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Optional: Determine the period of time this goal is relevant to the team</a:t>
            </a:r>
            <a:endParaRPr b="0" i="0" sz="20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288" name="Google Shape;288;g257183d6106_0_1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00525" y="904506"/>
            <a:ext cx="5243214" cy="53377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AFF"/>
        </a:solidFill>
      </p:bgPr>
    </p:bg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257183d6106_0_153"/>
          <p:cNvSpPr txBox="1"/>
          <p:nvPr/>
        </p:nvSpPr>
        <p:spPr>
          <a:xfrm>
            <a:off x="0" y="358967"/>
            <a:ext cx="121920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lang="en-US" sz="27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Insights into the activity of your team</a:t>
            </a:r>
            <a:endParaRPr b="1" i="0" sz="27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294" name="Google Shape;294;g257183d6106_0_1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475" y="1206550"/>
            <a:ext cx="10551052" cy="4798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AFF"/>
        </a:solidFill>
      </p:bgPr>
    </p:bg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2"/>
          <p:cNvSpPr txBox="1"/>
          <p:nvPr/>
        </p:nvSpPr>
        <p:spPr>
          <a:xfrm>
            <a:off x="0" y="358967"/>
            <a:ext cx="121920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lang="en-US" sz="27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Install </a:t>
            </a:r>
            <a:r>
              <a:rPr b="1" i="0" lang="en-US" sz="27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o</a:t>
            </a:r>
            <a:r>
              <a:rPr b="1" lang="en-US" sz="27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n</a:t>
            </a:r>
            <a:r>
              <a:rPr b="1" i="0" lang="en-US" sz="27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 smartphone</a:t>
            </a:r>
            <a:endParaRPr b="1" i="0" sz="27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300" name="Google Shape;300;p2"/>
          <p:cNvSpPr/>
          <p:nvPr/>
        </p:nvSpPr>
        <p:spPr>
          <a:xfrm>
            <a:off x="709217" y="1624733"/>
            <a:ext cx="5063100" cy="4005300"/>
          </a:xfrm>
          <a:prstGeom prst="roundRect">
            <a:avLst>
              <a:gd fmla="val 11066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2"/>
          <p:cNvSpPr/>
          <p:nvPr/>
        </p:nvSpPr>
        <p:spPr>
          <a:xfrm>
            <a:off x="6419583" y="1624733"/>
            <a:ext cx="5063100" cy="4005300"/>
          </a:xfrm>
          <a:prstGeom prst="roundRect">
            <a:avLst>
              <a:gd fmla="val 11182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2"/>
          <p:cNvSpPr txBox="1"/>
          <p:nvPr/>
        </p:nvSpPr>
        <p:spPr>
          <a:xfrm>
            <a:off x="1083100" y="1579133"/>
            <a:ext cx="41193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i="0" lang="en-US" sz="27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Iphone</a:t>
            </a:r>
            <a:endParaRPr b="1" i="0" sz="27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303" name="Google Shape;303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98804" y="1764709"/>
            <a:ext cx="1483522" cy="36124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82338" y="1764709"/>
            <a:ext cx="1483522" cy="3612469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2"/>
          <p:cNvSpPr/>
          <p:nvPr/>
        </p:nvSpPr>
        <p:spPr>
          <a:xfrm>
            <a:off x="3132650" y="5196976"/>
            <a:ext cx="2815989" cy="908581"/>
          </a:xfrm>
          <a:prstGeom prst="roundRect">
            <a:avLst>
              <a:gd fmla="val 4308" name="adj"/>
            </a:avLst>
          </a:prstGeom>
          <a:solidFill>
            <a:srgbClr val="F3F8FB"/>
          </a:solidFill>
          <a:ln>
            <a:noFill/>
          </a:ln>
        </p:spPr>
        <p:txBody>
          <a:bodyPr anchorCtr="0" anchor="t" bIns="60925" lIns="121900" spcFirstLastPara="1" rIns="121900" wrap="square" tIns="60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St</a:t>
            </a:r>
            <a:r>
              <a:rPr b="1" lang="en-US" sz="16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e</a:t>
            </a:r>
            <a:r>
              <a:rPr b="1" i="0" lang="en-US" sz="16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p 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‘Download’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p2"/>
          <p:cNvSpPr txBox="1"/>
          <p:nvPr/>
        </p:nvSpPr>
        <p:spPr>
          <a:xfrm>
            <a:off x="6891475" y="1579133"/>
            <a:ext cx="41193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i="0" lang="en-US" sz="27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Android</a:t>
            </a:r>
            <a:endParaRPr b="1" i="0" sz="27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307" name="Google Shape;307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20910" y="1700929"/>
            <a:ext cx="5418706" cy="36124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610553" y="1700929"/>
            <a:ext cx="5418706" cy="361247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9" name="Google Shape;309;p2"/>
          <p:cNvGrpSpPr/>
          <p:nvPr/>
        </p:nvGrpSpPr>
        <p:grpSpPr>
          <a:xfrm>
            <a:off x="6158527" y="5196835"/>
            <a:ext cx="5544910" cy="903672"/>
            <a:chOff x="490547" y="4879343"/>
            <a:chExt cx="5234998" cy="544840"/>
          </a:xfrm>
        </p:grpSpPr>
        <p:sp>
          <p:nvSpPr>
            <p:cNvPr id="310" name="Google Shape;310;p2"/>
            <p:cNvSpPr/>
            <p:nvPr/>
          </p:nvSpPr>
          <p:spPr>
            <a:xfrm>
              <a:off x="3066945" y="4879343"/>
              <a:ext cx="2658600" cy="524100"/>
            </a:xfrm>
            <a:prstGeom prst="roundRect">
              <a:avLst>
                <a:gd fmla="val 4308" name="adj"/>
              </a:avLst>
            </a:prstGeom>
            <a:solidFill>
              <a:srgbClr val="F3F8FB"/>
            </a:solidFill>
            <a:ln>
              <a:noFill/>
            </a:ln>
          </p:spPr>
          <p:txBody>
            <a:bodyPr anchorCtr="0" anchor="t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1" i="0" lang="en-US" sz="1600" u="none" cap="none" strike="noStrike">
                  <a:solidFill>
                    <a:srgbClr val="203F7B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St</a:t>
              </a:r>
              <a:r>
                <a:rPr b="1" lang="en-US" sz="1600">
                  <a:solidFill>
                    <a:srgbClr val="203F7B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e</a:t>
              </a:r>
              <a:r>
                <a:rPr b="1" i="0" lang="en-US" sz="1600" u="none" cap="none" strike="noStrike">
                  <a:solidFill>
                    <a:srgbClr val="203F7B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p 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0" i="0" lang="en-US" sz="1600" u="none" cap="none" strike="noStrike">
                  <a:solidFill>
                    <a:srgbClr val="203F7B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‘Install’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" name="Google Shape;311;p2"/>
            <p:cNvSpPr/>
            <p:nvPr/>
          </p:nvSpPr>
          <p:spPr>
            <a:xfrm>
              <a:off x="490547" y="4882383"/>
              <a:ext cx="2576400" cy="541800"/>
            </a:xfrm>
            <a:prstGeom prst="roundRect">
              <a:avLst>
                <a:gd fmla="val 4308" name="adj"/>
              </a:avLst>
            </a:prstGeom>
            <a:solidFill>
              <a:srgbClr val="F3F8FB"/>
            </a:solidFill>
            <a:ln>
              <a:noFill/>
            </a:ln>
          </p:spPr>
          <p:txBody>
            <a:bodyPr anchorCtr="0" anchor="t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1" i="0" lang="en-US" sz="1600" u="none" cap="none" strike="noStrike">
                  <a:solidFill>
                    <a:srgbClr val="203F7B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St</a:t>
              </a:r>
              <a:r>
                <a:rPr b="1" lang="en-US" sz="1600">
                  <a:solidFill>
                    <a:srgbClr val="203F7B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e</a:t>
              </a:r>
              <a:r>
                <a:rPr b="1" i="0" lang="en-US" sz="1600" u="none" cap="none" strike="noStrike">
                  <a:solidFill>
                    <a:srgbClr val="203F7B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p 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600">
                  <a:solidFill>
                    <a:srgbClr val="203F7B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Search the </a:t>
              </a:r>
              <a:r>
                <a:rPr b="0" i="0" lang="en-US" sz="1600" u="none" cap="none" strike="noStrike">
                  <a:solidFill>
                    <a:srgbClr val="203F7B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Google Play Store </a:t>
              </a:r>
              <a:r>
                <a:rPr lang="en-US" sz="1600">
                  <a:solidFill>
                    <a:srgbClr val="203F7B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for</a:t>
              </a:r>
              <a:r>
                <a:rPr b="0" i="0" lang="en-US" sz="1600" u="none" cap="none" strike="noStrike">
                  <a:solidFill>
                    <a:srgbClr val="203F7B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 ‘Dialog HR’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12" name="Google Shape;312;p2"/>
          <p:cNvSpPr/>
          <p:nvPr/>
        </p:nvSpPr>
        <p:spPr>
          <a:xfrm>
            <a:off x="403852" y="5202015"/>
            <a:ext cx="2728800" cy="898500"/>
          </a:xfrm>
          <a:prstGeom prst="roundRect">
            <a:avLst>
              <a:gd fmla="val 4308" name="adj"/>
            </a:avLst>
          </a:prstGeom>
          <a:solidFill>
            <a:srgbClr val="F3F8FB"/>
          </a:solidFill>
          <a:ln>
            <a:noFill/>
          </a:ln>
        </p:spPr>
        <p:txBody>
          <a:bodyPr anchorCtr="0" anchor="t" bIns="60925" lIns="121900" spcFirstLastPara="1" rIns="121900" wrap="square" tIns="60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en-US" sz="16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Step </a:t>
            </a:r>
            <a:r>
              <a:rPr b="1" i="0" lang="en-US" sz="16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Search the </a:t>
            </a:r>
            <a:r>
              <a:rPr b="0" i="0" lang="en-US" sz="16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App Store </a:t>
            </a:r>
            <a:br>
              <a:rPr b="0" i="0" lang="en-US" sz="16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</a:br>
            <a:r>
              <a:rPr lang="en-US" sz="16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for </a:t>
            </a:r>
            <a:r>
              <a:rPr b="0" i="0" lang="en-US" sz="16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‘Dialog’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03F7B"/>
        </a:solidFill>
      </p:bgPr>
    </p:bg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257183d6106_0_188"/>
          <p:cNvSpPr txBox="1"/>
          <p:nvPr/>
        </p:nvSpPr>
        <p:spPr>
          <a:xfrm>
            <a:off x="0" y="5209778"/>
            <a:ext cx="121920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3500">
                <a:solidFill>
                  <a:schemeClr val="lt1"/>
                </a:solidFill>
                <a:latin typeface="Nunito Sans"/>
                <a:ea typeface="Nunito Sans"/>
                <a:cs typeface="Nunito Sans"/>
                <a:sym typeface="Nunito Sans"/>
              </a:rPr>
              <a:t>What is expected of you:</a:t>
            </a:r>
            <a:endParaRPr b="1" i="0" sz="3500" u="none" cap="none" strike="noStrike">
              <a:solidFill>
                <a:schemeClr val="lt1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3500">
                <a:solidFill>
                  <a:schemeClr val="lt1"/>
                </a:solidFill>
                <a:latin typeface="Nunito Sans"/>
                <a:ea typeface="Nunito Sans"/>
                <a:cs typeface="Nunito Sans"/>
                <a:sym typeface="Nunito Sans"/>
              </a:rPr>
              <a:t>plan of action for your team</a:t>
            </a:r>
            <a:endParaRPr b="1" i="0" sz="3500" u="none" cap="none" strike="noStrike">
              <a:solidFill>
                <a:schemeClr val="lt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318" name="Google Shape;318;g257183d6106_0_18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63475" y="931674"/>
            <a:ext cx="6465050" cy="4163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AFF"/>
        </a:solidFill>
      </p:bgPr>
    </p:bg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257183d6106_0_193"/>
          <p:cNvSpPr txBox="1"/>
          <p:nvPr/>
        </p:nvSpPr>
        <p:spPr>
          <a:xfrm>
            <a:off x="0" y="358967"/>
            <a:ext cx="121920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lang="en-US" sz="27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Plan of action for your team</a:t>
            </a:r>
            <a:endParaRPr b="1" i="0" sz="27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324" name="Google Shape;324;g257183d6106_0_193"/>
          <p:cNvSpPr txBox="1"/>
          <p:nvPr/>
        </p:nvSpPr>
        <p:spPr>
          <a:xfrm>
            <a:off x="0" y="1060850"/>
            <a:ext cx="12192000" cy="41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21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21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21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21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21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21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21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10 minute</a:t>
            </a:r>
            <a:r>
              <a:rPr b="1"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s</a:t>
            </a:r>
            <a:r>
              <a:rPr b="1" i="0" lang="en-US" sz="21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 </a:t>
            </a:r>
            <a:r>
              <a:rPr b="1"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independent </a:t>
            </a:r>
            <a:r>
              <a:rPr b="1" i="0" lang="en-US" sz="21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+ 20 minuten plena</a:t>
            </a:r>
            <a:r>
              <a:rPr b="1"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ry</a:t>
            </a:r>
            <a:endParaRPr b="1" i="0" sz="21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21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21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21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21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1" i="0" sz="21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325" name="Google Shape;325;g257183d6106_0_193"/>
          <p:cNvSpPr txBox="1"/>
          <p:nvPr/>
        </p:nvSpPr>
        <p:spPr>
          <a:xfrm>
            <a:off x="3856713" y="3882450"/>
            <a:ext cx="4013400" cy="25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1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Een goed gesprek leidt tot:</a:t>
            </a:r>
            <a:endParaRPr b="0" i="0" sz="21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21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21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21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21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21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1" i="0" sz="21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326" name="Google Shape;326;g257183d6106_0_19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25874" y="1174997"/>
            <a:ext cx="3740252" cy="1614449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g257183d6106_0_193"/>
          <p:cNvSpPr txBox="1"/>
          <p:nvPr/>
        </p:nvSpPr>
        <p:spPr>
          <a:xfrm>
            <a:off x="3770298" y="3972725"/>
            <a:ext cx="5148900" cy="24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-412750" lvl="0" marL="609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1700"/>
              <a:buFont typeface="Nunito Sans"/>
              <a:buChar char="●"/>
            </a:pPr>
            <a:r>
              <a:rPr b="0" i="0" lang="en-US" sz="17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Gezamenlijk doel</a:t>
            </a:r>
            <a:endParaRPr b="0" i="0" sz="17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412750" lvl="0" marL="609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1700"/>
              <a:buFont typeface="Nunito Sans"/>
              <a:buChar char="●"/>
            </a:pPr>
            <a:r>
              <a:rPr b="0" i="0" lang="en-US" sz="17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Positieve houding</a:t>
            </a:r>
            <a:endParaRPr b="0" i="0" sz="17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412750" lvl="0" marL="609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1700"/>
              <a:buFont typeface="Nunito Sans"/>
              <a:buChar char="●"/>
            </a:pPr>
            <a:r>
              <a:rPr b="0" i="0" lang="en-US" sz="17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Echt luisteren</a:t>
            </a:r>
            <a:endParaRPr b="0" i="0" sz="17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412750" lvl="0" marL="609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1700"/>
              <a:buFont typeface="Nunito Sans"/>
              <a:buChar char="●"/>
            </a:pPr>
            <a:r>
              <a:rPr b="0" i="0" lang="en-US" sz="17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Aannames toetsen</a:t>
            </a:r>
            <a:endParaRPr b="0" i="0" sz="17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grpSp>
        <p:nvGrpSpPr>
          <p:cNvPr id="328" name="Google Shape;328;g257183d6106_0_193"/>
          <p:cNvGrpSpPr/>
          <p:nvPr/>
        </p:nvGrpSpPr>
        <p:grpSpPr>
          <a:xfrm>
            <a:off x="3006277" y="3682200"/>
            <a:ext cx="6357994" cy="2820038"/>
            <a:chOff x="3324737" y="3682200"/>
            <a:chExt cx="5359516" cy="2820038"/>
          </a:xfrm>
        </p:grpSpPr>
        <p:sp>
          <p:nvSpPr>
            <p:cNvPr id="329" name="Google Shape;329;g257183d6106_0_193"/>
            <p:cNvSpPr/>
            <p:nvPr/>
          </p:nvSpPr>
          <p:spPr>
            <a:xfrm>
              <a:off x="3324737" y="3682200"/>
              <a:ext cx="5303400" cy="2185800"/>
            </a:xfrm>
            <a:prstGeom prst="roundRect">
              <a:avLst>
                <a:gd fmla="val 10377" name="adj"/>
              </a:avLst>
            </a:prstGeom>
            <a:solidFill>
              <a:srgbClr val="FFFFFF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t/>
              </a:r>
              <a:endPara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" name="Google Shape;330;g257183d6106_0_193"/>
            <p:cNvSpPr txBox="1"/>
            <p:nvPr/>
          </p:nvSpPr>
          <p:spPr>
            <a:xfrm>
              <a:off x="3380853" y="3754838"/>
              <a:ext cx="5303400" cy="274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1900" lIns="121900" spcFirstLastPara="1" rIns="121900" wrap="square" tIns="121900">
              <a:spAutoFit/>
            </a:bodyPr>
            <a:lstStyle/>
            <a:p>
              <a:pPr indent="-431800" lvl="0" marL="60960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03F7B"/>
                </a:buClr>
                <a:buSzPts val="2000"/>
                <a:buFont typeface="Nunito Sans"/>
                <a:buChar char="●"/>
              </a:pPr>
              <a:r>
                <a:rPr lang="en-US" sz="2000">
                  <a:solidFill>
                    <a:srgbClr val="203F7B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Plan the </a:t>
              </a:r>
              <a:r>
                <a:rPr b="0" i="0" lang="en-US" sz="2000" u="none" cap="none" strike="noStrike">
                  <a:solidFill>
                    <a:srgbClr val="203F7B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teamsessie (introducti</a:t>
              </a:r>
              <a:r>
                <a:rPr lang="en-US" sz="2000">
                  <a:solidFill>
                    <a:srgbClr val="203F7B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on</a:t>
              </a:r>
              <a:r>
                <a:rPr b="0" i="0" lang="en-US" sz="2000" u="none" cap="none" strike="noStrike">
                  <a:solidFill>
                    <a:srgbClr val="203F7B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)</a:t>
              </a:r>
              <a:endParaRPr b="0" i="0" sz="20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endParaRPr>
            </a:p>
            <a:p>
              <a:pPr indent="-431800" lvl="0" marL="60960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03F7B"/>
                </a:buClr>
                <a:buSzPts val="2000"/>
                <a:buFont typeface="Nunito Sans"/>
                <a:buChar char="●"/>
              </a:pPr>
              <a:r>
                <a:rPr lang="en-US" sz="2000">
                  <a:solidFill>
                    <a:srgbClr val="203F7B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Agreements and expectations</a:t>
              </a:r>
              <a:endParaRPr b="0" i="0" sz="20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endParaRPr>
            </a:p>
            <a:p>
              <a:pPr indent="-431800" lvl="0" marL="60960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03F7B"/>
                </a:buClr>
                <a:buSzPts val="2000"/>
                <a:buFont typeface="Nunito Sans"/>
                <a:buChar char="●"/>
              </a:pPr>
              <a:r>
                <a:rPr b="0" i="0" lang="en-US" sz="2000" u="none" cap="none" strike="noStrike">
                  <a:solidFill>
                    <a:srgbClr val="203F7B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Impact op </a:t>
              </a:r>
              <a:r>
                <a:rPr lang="en-US" sz="2000">
                  <a:solidFill>
                    <a:srgbClr val="203F7B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1-on-1’s, team sessions etc.</a:t>
              </a:r>
              <a:endParaRPr b="0" i="0" sz="20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endParaRPr>
            </a:p>
            <a:p>
              <a:pPr indent="-431800" lvl="0" marL="60960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03F7B"/>
                </a:buClr>
                <a:buSzPts val="2000"/>
                <a:buFont typeface="Nunito Sans"/>
                <a:buChar char="●"/>
              </a:pPr>
              <a:r>
                <a:rPr b="0" i="0" lang="en-US" sz="2000" u="none" cap="none" strike="noStrike">
                  <a:solidFill>
                    <a:srgbClr val="203F7B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Feedback: </a:t>
              </a:r>
              <a:r>
                <a:rPr lang="en-US" sz="2000">
                  <a:solidFill>
                    <a:srgbClr val="203F7B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how should this be incorporated?</a:t>
              </a:r>
              <a:endParaRPr b="0" i="0" sz="20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endParaRPr>
            </a:p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t/>
              </a:r>
              <a:endParaRPr b="0" i="0" sz="17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endParaRPr>
            </a:p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t/>
              </a:r>
              <a:endParaRPr b="0" i="0" sz="17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endParaRPr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AFF"/>
        </a:solidFill>
      </p:bgPr>
    </p:bg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257183d6106_0_204"/>
          <p:cNvSpPr txBox="1"/>
          <p:nvPr/>
        </p:nvSpPr>
        <p:spPr>
          <a:xfrm>
            <a:off x="0" y="358967"/>
            <a:ext cx="121920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i="0" lang="en-US" sz="27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Checklist</a:t>
            </a:r>
            <a:endParaRPr b="1" i="0" sz="27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336" name="Google Shape;336;g257183d6106_0_204"/>
          <p:cNvSpPr/>
          <p:nvPr/>
        </p:nvSpPr>
        <p:spPr>
          <a:xfrm>
            <a:off x="1058000" y="1624725"/>
            <a:ext cx="7014300" cy="4005300"/>
          </a:xfrm>
          <a:prstGeom prst="roundRect">
            <a:avLst>
              <a:gd fmla="val 10377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g257183d6106_0_204"/>
          <p:cNvSpPr txBox="1"/>
          <p:nvPr/>
        </p:nvSpPr>
        <p:spPr>
          <a:xfrm>
            <a:off x="932300" y="1903425"/>
            <a:ext cx="7140000" cy="40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-412750" lvl="0" marL="609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1700"/>
              <a:buFont typeface="Nunito Sans"/>
              <a:buChar char="●"/>
            </a:pPr>
            <a:r>
              <a:rPr lang="en-US" sz="17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Team session planning (day - time)</a:t>
            </a:r>
            <a:endParaRPr sz="17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412750" lvl="0" marL="609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1700"/>
              <a:buFont typeface="Nunito Sans"/>
              <a:buChar char="●"/>
            </a:pPr>
            <a:r>
              <a:rPr lang="en-US" sz="17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Create presentation for team session</a:t>
            </a:r>
            <a:endParaRPr sz="17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412750" lvl="0" marL="609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1700"/>
              <a:buFont typeface="Nunito Sans"/>
              <a:buChar char="●"/>
            </a:pPr>
            <a:r>
              <a:rPr lang="en-US" sz="17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Schedule date when personal plans are ready </a:t>
            </a:r>
            <a:endParaRPr sz="17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412750" lvl="0" marL="609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1700"/>
              <a:buFont typeface="Nunito Sans"/>
              <a:buChar char="●"/>
            </a:pPr>
            <a:r>
              <a:rPr lang="en-US" sz="17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Schedule dates for calls to discuss these plans</a:t>
            </a:r>
            <a:endParaRPr sz="17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412750" lvl="0" marL="609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1700"/>
              <a:buFont typeface="Nunito Sans"/>
              <a:buChar char="●"/>
            </a:pPr>
            <a:r>
              <a:rPr lang="en-US" sz="17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Agree how to use Dialog during 1-on-1’s</a:t>
            </a:r>
            <a:endParaRPr sz="17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412750" lvl="0" marL="609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1700"/>
              <a:buFont typeface="Nunito Sans"/>
              <a:buChar char="●"/>
            </a:pPr>
            <a:r>
              <a:rPr lang="en-US" sz="17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Agree on how to use Dialog during team meetings</a:t>
            </a:r>
            <a:endParaRPr sz="17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412750" lvl="0" marL="609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1700"/>
              <a:buFont typeface="Nunito Sans"/>
              <a:buChar char="●"/>
            </a:pPr>
            <a:r>
              <a:rPr lang="en-US" sz="17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Communicate what employees can expect from you</a:t>
            </a:r>
            <a:endParaRPr sz="17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412750" lvl="0" marL="609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1700"/>
              <a:buFont typeface="Nunito Sans"/>
              <a:buChar char="●"/>
            </a:pPr>
            <a:r>
              <a:rPr lang="en-US" sz="17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Communicate what you expect from your employees</a:t>
            </a:r>
            <a:endParaRPr sz="17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412750" lvl="0" marL="609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1700"/>
              <a:buFont typeface="Nunito Sans"/>
              <a:buChar char="●"/>
            </a:pPr>
            <a:r>
              <a:rPr lang="en-US" sz="17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Determine how you will stimulate giving/requesting feedback</a:t>
            </a:r>
            <a:endParaRPr sz="17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338" name="Google Shape;338;g257183d6106_0_20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36326" y="1859941"/>
            <a:ext cx="3282633" cy="342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03F7B"/>
        </a:solidFill>
      </p:bgPr>
    </p:bg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257183d6106_0_211"/>
          <p:cNvSpPr txBox="1"/>
          <p:nvPr/>
        </p:nvSpPr>
        <p:spPr>
          <a:xfrm>
            <a:off x="0" y="5209778"/>
            <a:ext cx="121920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1" lang="en-US" sz="3500">
                <a:solidFill>
                  <a:schemeClr val="lt1"/>
                </a:solidFill>
                <a:latin typeface="Nunito Sans"/>
                <a:ea typeface="Nunito Sans"/>
                <a:cs typeface="Nunito Sans"/>
                <a:sym typeface="Nunito Sans"/>
              </a:rPr>
              <a:t>What’s next?</a:t>
            </a:r>
            <a:endParaRPr b="1" i="0" sz="3500" u="none" cap="none" strike="noStrike">
              <a:solidFill>
                <a:schemeClr val="lt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344" name="Google Shape;344;g257183d6106_0_2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47673" y="1715996"/>
            <a:ext cx="3696651" cy="3175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AFF"/>
        </a:solidFill>
      </p:bgPr>
    </p:bg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257183d6106_0_228"/>
          <p:cNvSpPr txBox="1"/>
          <p:nvPr/>
        </p:nvSpPr>
        <p:spPr>
          <a:xfrm>
            <a:off x="0" y="358967"/>
            <a:ext cx="121920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i="0" lang="en-US" sz="27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Kick-off sessi</a:t>
            </a:r>
            <a:r>
              <a:rPr b="1" lang="en-US" sz="27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ons for employees</a:t>
            </a:r>
            <a:endParaRPr b="1" i="0" sz="27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350" name="Google Shape;350;g257183d6106_0_228"/>
          <p:cNvSpPr/>
          <p:nvPr/>
        </p:nvSpPr>
        <p:spPr>
          <a:xfrm>
            <a:off x="1058000" y="1624725"/>
            <a:ext cx="6444300" cy="4005300"/>
          </a:xfrm>
          <a:prstGeom prst="roundRect">
            <a:avLst>
              <a:gd fmla="val 10377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" name="Google Shape;351;g257183d6106_0_228"/>
          <p:cNvSpPr txBox="1"/>
          <p:nvPr/>
        </p:nvSpPr>
        <p:spPr>
          <a:xfrm>
            <a:off x="995550" y="1811550"/>
            <a:ext cx="6695700" cy="3294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-3556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000"/>
              <a:buFont typeface="Nunito Sans"/>
              <a:buChar char="●"/>
            </a:pPr>
            <a:r>
              <a:rPr lang="en-US" sz="20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When are these sessions scheduled?</a:t>
            </a:r>
            <a:endParaRPr sz="20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556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000"/>
              <a:buFont typeface="Nunito Sans"/>
              <a:buChar char="●"/>
            </a:pPr>
            <a:r>
              <a:rPr lang="en-US" sz="20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Managers should also attend</a:t>
            </a:r>
            <a:endParaRPr sz="20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556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000"/>
              <a:buFont typeface="Nunito Sans"/>
              <a:buChar char="●"/>
            </a:pPr>
            <a:r>
              <a:rPr lang="en-US" sz="20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Managers should participate actively</a:t>
            </a:r>
            <a:endParaRPr sz="20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556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000"/>
              <a:buFont typeface="Nunito Sans"/>
              <a:buChar char="●"/>
            </a:pPr>
            <a:r>
              <a:rPr lang="en-US" sz="20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Speaking out about expectations</a:t>
            </a:r>
            <a:endParaRPr sz="20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556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000"/>
              <a:buFont typeface="Nunito Sans"/>
              <a:buChar char="○"/>
            </a:pPr>
            <a:r>
              <a:rPr lang="en-US" sz="20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Show your own personal plan</a:t>
            </a:r>
            <a:endParaRPr sz="20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556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000"/>
              <a:buFont typeface="Nunito Sans"/>
              <a:buChar char="○"/>
            </a:pPr>
            <a:r>
              <a:rPr lang="en-US" sz="20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Role model: lead by example!</a:t>
            </a:r>
            <a:endParaRPr sz="20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352" name="Google Shape;352;g257183d6106_0_2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98974" y="2558100"/>
            <a:ext cx="3853001" cy="2138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AFF"/>
        </a:solidFill>
      </p:bgPr>
    </p:bg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257183d6106_0_235"/>
          <p:cNvSpPr txBox="1"/>
          <p:nvPr/>
        </p:nvSpPr>
        <p:spPr>
          <a:xfrm>
            <a:off x="0" y="358967"/>
            <a:ext cx="12192000" cy="9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lang="en-US" sz="27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Return session</a:t>
            </a:r>
            <a:endParaRPr b="1" i="0" sz="27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1 months after employees have started</a:t>
            </a:r>
            <a:endParaRPr b="1" i="0" sz="27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358" name="Google Shape;358;g257183d6106_0_235"/>
          <p:cNvSpPr/>
          <p:nvPr/>
        </p:nvSpPr>
        <p:spPr>
          <a:xfrm>
            <a:off x="1058000" y="1624725"/>
            <a:ext cx="6444300" cy="4005300"/>
          </a:xfrm>
          <a:prstGeom prst="roundRect">
            <a:avLst>
              <a:gd fmla="val 10377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9" name="Google Shape;359;g257183d6106_0_235"/>
          <p:cNvSpPr txBox="1"/>
          <p:nvPr/>
        </p:nvSpPr>
        <p:spPr>
          <a:xfrm>
            <a:off x="995550" y="1811550"/>
            <a:ext cx="6695700" cy="42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-3556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000"/>
              <a:buFont typeface="Nunito Sans"/>
              <a:buChar char="●"/>
            </a:pPr>
            <a:r>
              <a:rPr lang="en-US" sz="20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How is using Dialog within your team?</a:t>
            </a:r>
            <a:endParaRPr sz="20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556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000"/>
              <a:buFont typeface="Nunito Sans"/>
              <a:buChar char="●"/>
            </a:pPr>
            <a:r>
              <a:rPr lang="en-US" sz="20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Does everyone have a personal plan? Do you?</a:t>
            </a:r>
            <a:endParaRPr sz="20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556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000"/>
              <a:buFont typeface="Nunito Sans"/>
              <a:buChar char="●"/>
            </a:pPr>
            <a:r>
              <a:rPr lang="en-US" sz="20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How are the conversations going?</a:t>
            </a:r>
            <a:endParaRPr sz="20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556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000"/>
              <a:buFont typeface="Nunito Sans"/>
              <a:buChar char="●"/>
            </a:pPr>
            <a:r>
              <a:rPr lang="en-US" sz="20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What goes well, what could be better?</a:t>
            </a:r>
            <a:endParaRPr sz="20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556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000"/>
              <a:buFont typeface="Nunito Sans"/>
              <a:buChar char="●"/>
            </a:pPr>
            <a:r>
              <a:rPr lang="en-US" sz="20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What questions do you still have about Dialog?</a:t>
            </a:r>
            <a:endParaRPr sz="20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556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000"/>
              <a:buFont typeface="Nunito Sans"/>
              <a:buChar char="●"/>
            </a:pPr>
            <a:r>
              <a:rPr lang="en-US" sz="20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How will you use Dialog in your way of working?</a:t>
            </a:r>
            <a:endParaRPr sz="20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556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000"/>
              <a:buFont typeface="Nunito Sans"/>
              <a:buChar char="●"/>
            </a:pPr>
            <a:r>
              <a:rPr lang="en-US" sz="20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What is the next step?</a:t>
            </a:r>
            <a:endParaRPr sz="20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360" name="Google Shape;360;g257183d6106_0_2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98974" y="2558100"/>
            <a:ext cx="3853001" cy="2138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AFF"/>
        </a:solidFill>
      </p:bgPr>
    </p:bg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257183d6106_0_242"/>
          <p:cNvSpPr txBox="1"/>
          <p:nvPr/>
        </p:nvSpPr>
        <p:spPr>
          <a:xfrm>
            <a:off x="0" y="358967"/>
            <a:ext cx="121920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lang="en-US" sz="27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Next steps</a:t>
            </a:r>
            <a:endParaRPr b="1" i="0" sz="27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366" name="Google Shape;366;g257183d6106_0_242"/>
          <p:cNvSpPr/>
          <p:nvPr/>
        </p:nvSpPr>
        <p:spPr>
          <a:xfrm>
            <a:off x="379200" y="1613700"/>
            <a:ext cx="3513300" cy="4006800"/>
          </a:xfrm>
          <a:prstGeom prst="roundRect">
            <a:avLst>
              <a:gd fmla="val 11066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7" name="Google Shape;367;g257183d6106_0_242"/>
          <p:cNvSpPr txBox="1"/>
          <p:nvPr/>
        </p:nvSpPr>
        <p:spPr>
          <a:xfrm>
            <a:off x="379200" y="2983100"/>
            <a:ext cx="3513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en-US" sz="24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Personal Plan</a:t>
            </a:r>
            <a:endParaRPr b="1" i="0" sz="24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368" name="Google Shape;368;g257183d6106_0_242"/>
          <p:cNvSpPr txBox="1"/>
          <p:nvPr/>
        </p:nvSpPr>
        <p:spPr>
          <a:xfrm>
            <a:off x="379200" y="3606667"/>
            <a:ext cx="3513300" cy="1290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264000" spcFirstLastPara="1" rIns="264000" wrap="square" tIns="1200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rPr lang="en-US" sz="17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Determine what you want to achieve and develop and document this in your </a:t>
            </a:r>
            <a:br>
              <a:rPr lang="en-US" sz="17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</a:br>
            <a:r>
              <a:rPr lang="en-US" sz="17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personal plan</a:t>
            </a:r>
            <a:endParaRPr b="0" i="0" sz="4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descr="Afbeelding met tekst, teken&#10;&#10;Automatisch gegenereerde beschrijving" id="369" name="Google Shape;369;g257183d6106_0_2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07220" y="1989167"/>
            <a:ext cx="857160" cy="847317"/>
          </a:xfrm>
          <a:prstGeom prst="rect">
            <a:avLst/>
          </a:prstGeom>
          <a:noFill/>
          <a:ln>
            <a:noFill/>
          </a:ln>
        </p:spPr>
      </p:pic>
      <p:sp>
        <p:nvSpPr>
          <p:cNvPr id="370" name="Google Shape;370;g257183d6106_0_242"/>
          <p:cNvSpPr/>
          <p:nvPr/>
        </p:nvSpPr>
        <p:spPr>
          <a:xfrm>
            <a:off x="4337183" y="1613700"/>
            <a:ext cx="3513300" cy="4006800"/>
          </a:xfrm>
          <a:prstGeom prst="roundRect">
            <a:avLst>
              <a:gd fmla="val 11066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1" name="Google Shape;371;g257183d6106_0_242"/>
          <p:cNvSpPr txBox="1"/>
          <p:nvPr/>
        </p:nvSpPr>
        <p:spPr>
          <a:xfrm>
            <a:off x="4337182" y="2983100"/>
            <a:ext cx="3513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en-US" sz="24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Plan of action team</a:t>
            </a:r>
            <a:endParaRPr b="1" i="0" sz="24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372" name="Google Shape;372;g257183d6106_0_242"/>
          <p:cNvSpPr txBox="1"/>
          <p:nvPr/>
        </p:nvSpPr>
        <p:spPr>
          <a:xfrm>
            <a:off x="4337182" y="3606667"/>
            <a:ext cx="3513300" cy="155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264000" spcFirstLastPara="1" rIns="264000" wrap="square" tIns="1200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rPr lang="en-US" sz="17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Determine how you will engage with your team and how you will stay engaged with them</a:t>
            </a:r>
            <a:endParaRPr b="0" i="0" sz="17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373" name="Google Shape;373;g257183d6106_0_242"/>
          <p:cNvSpPr/>
          <p:nvPr/>
        </p:nvSpPr>
        <p:spPr>
          <a:xfrm>
            <a:off x="8299600" y="1613700"/>
            <a:ext cx="3513300" cy="4006800"/>
          </a:xfrm>
          <a:prstGeom prst="roundRect">
            <a:avLst>
              <a:gd fmla="val 11066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4" name="Google Shape;374;g257183d6106_0_242"/>
          <p:cNvSpPr txBox="1"/>
          <p:nvPr/>
        </p:nvSpPr>
        <p:spPr>
          <a:xfrm>
            <a:off x="8141200" y="2983100"/>
            <a:ext cx="3792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en-US" sz="24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Return sessions</a:t>
            </a:r>
            <a:endParaRPr b="1" i="0" sz="24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375" name="Google Shape;375;g257183d6106_0_242"/>
          <p:cNvSpPr txBox="1"/>
          <p:nvPr/>
        </p:nvSpPr>
        <p:spPr>
          <a:xfrm>
            <a:off x="8299599" y="3606667"/>
            <a:ext cx="3513300" cy="155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264000" spcFirstLastPara="1" rIns="264000" wrap="square" tIns="1200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Determine what else you </a:t>
            </a:r>
            <a:endParaRPr sz="17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want to discuss during the return session</a:t>
            </a:r>
            <a:endParaRPr sz="17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t/>
            </a:r>
            <a:endParaRPr sz="17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376" name="Google Shape;376;g257183d6106_0_24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46008" y="1972363"/>
            <a:ext cx="986239" cy="8809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g257183d6106_0_24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623271" y="1972387"/>
            <a:ext cx="901477" cy="880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03F7B"/>
        </a:solidFill>
      </p:bgPr>
    </p:bg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19"/>
          <p:cNvSpPr txBox="1"/>
          <p:nvPr/>
        </p:nvSpPr>
        <p:spPr>
          <a:xfrm>
            <a:off x="0" y="5209778"/>
            <a:ext cx="121920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1" i="0" lang="en-US" sz="3500" u="none" cap="none" strike="noStrike">
                <a:solidFill>
                  <a:schemeClr val="lt1"/>
                </a:solidFill>
                <a:latin typeface="Nunito Sans"/>
                <a:ea typeface="Nunito Sans"/>
                <a:cs typeface="Nunito Sans"/>
                <a:sym typeface="Nunito Sans"/>
              </a:rPr>
              <a:t>Evaluati</a:t>
            </a:r>
            <a:r>
              <a:rPr b="1" lang="en-US" sz="3500">
                <a:solidFill>
                  <a:schemeClr val="lt1"/>
                </a:solidFill>
                <a:latin typeface="Nunito Sans"/>
                <a:ea typeface="Nunito Sans"/>
                <a:cs typeface="Nunito Sans"/>
                <a:sym typeface="Nunito Sans"/>
              </a:rPr>
              <a:t>on</a:t>
            </a:r>
            <a:endParaRPr b="1" i="0" sz="3500" u="none" cap="none" strike="noStrike">
              <a:solidFill>
                <a:schemeClr val="lt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383" name="Google Shape;383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05233" y="910702"/>
            <a:ext cx="4181534" cy="42151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AFF"/>
        </a:solidFill>
      </p:bgPr>
    </p:bg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257183d6106_0_165"/>
          <p:cNvSpPr txBox="1"/>
          <p:nvPr/>
        </p:nvSpPr>
        <p:spPr>
          <a:xfrm>
            <a:off x="0" y="358967"/>
            <a:ext cx="121920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i="0" lang="en-US" sz="27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Evaluati</a:t>
            </a:r>
            <a:r>
              <a:rPr b="1" lang="en-US" sz="27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on</a:t>
            </a:r>
            <a:r>
              <a:rPr b="1" i="0" lang="en-US" sz="27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 - 6 </a:t>
            </a:r>
            <a:r>
              <a:rPr b="1" lang="en-US" sz="27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questions</a:t>
            </a:r>
            <a:endParaRPr b="1" i="0" sz="27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389" name="Google Shape;389;g257183d6106_0_165"/>
          <p:cNvSpPr/>
          <p:nvPr/>
        </p:nvSpPr>
        <p:spPr>
          <a:xfrm>
            <a:off x="709217" y="1624733"/>
            <a:ext cx="5063100" cy="4005300"/>
          </a:xfrm>
          <a:prstGeom prst="roundRect">
            <a:avLst>
              <a:gd fmla="val 11066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0" name="Google Shape;390;g257183d6106_0_165"/>
          <p:cNvSpPr/>
          <p:nvPr/>
        </p:nvSpPr>
        <p:spPr>
          <a:xfrm>
            <a:off x="6419583" y="1624733"/>
            <a:ext cx="5063100" cy="4005300"/>
          </a:xfrm>
          <a:prstGeom prst="roundRect">
            <a:avLst>
              <a:gd fmla="val 11182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1" name="Google Shape;391;g257183d6106_0_165"/>
          <p:cNvSpPr txBox="1"/>
          <p:nvPr/>
        </p:nvSpPr>
        <p:spPr>
          <a:xfrm>
            <a:off x="1653100" y="2149133"/>
            <a:ext cx="41193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i="0" lang="en-US" sz="27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Naam</a:t>
            </a:r>
            <a:endParaRPr b="1" i="0" sz="27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392" name="Google Shape;392;g257183d6106_0_165"/>
          <p:cNvSpPr txBox="1"/>
          <p:nvPr/>
        </p:nvSpPr>
        <p:spPr>
          <a:xfrm>
            <a:off x="6664433" y="3098367"/>
            <a:ext cx="4496700" cy="9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393" name="Google Shape;393;g257183d6106_0_1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23002" y="2494192"/>
            <a:ext cx="3656250" cy="2266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g257183d6106_0_16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28979" y="1658200"/>
            <a:ext cx="3730236" cy="37302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AFF"/>
        </a:solidFill>
      </p:bgPr>
    </p:bg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257183d6106_0_218"/>
          <p:cNvSpPr txBox="1"/>
          <p:nvPr/>
        </p:nvSpPr>
        <p:spPr>
          <a:xfrm>
            <a:off x="0" y="358967"/>
            <a:ext cx="121920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i="0" lang="en-US" sz="27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Evaluati</a:t>
            </a:r>
            <a:r>
              <a:rPr b="1" lang="en-US" sz="27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on</a:t>
            </a:r>
            <a:r>
              <a:rPr b="1" i="0" lang="en-US" sz="27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 </a:t>
            </a:r>
            <a:endParaRPr b="1" i="0" sz="27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400" name="Google Shape;400;g257183d6106_0_218"/>
          <p:cNvSpPr/>
          <p:nvPr/>
        </p:nvSpPr>
        <p:spPr>
          <a:xfrm>
            <a:off x="709217" y="1624733"/>
            <a:ext cx="5063100" cy="4005300"/>
          </a:xfrm>
          <a:prstGeom prst="roundRect">
            <a:avLst>
              <a:gd fmla="val 11066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1" name="Google Shape;401;g257183d6106_0_218"/>
          <p:cNvSpPr/>
          <p:nvPr/>
        </p:nvSpPr>
        <p:spPr>
          <a:xfrm>
            <a:off x="6419583" y="1624733"/>
            <a:ext cx="5063100" cy="4005300"/>
          </a:xfrm>
          <a:prstGeom prst="roundRect">
            <a:avLst>
              <a:gd fmla="val 11182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2" name="Google Shape;402;g257183d6106_0_218"/>
          <p:cNvSpPr txBox="1"/>
          <p:nvPr/>
        </p:nvSpPr>
        <p:spPr>
          <a:xfrm>
            <a:off x="709225" y="1809275"/>
            <a:ext cx="5273100" cy="3478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I know what is </a:t>
            </a:r>
            <a:r>
              <a:rPr b="1"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expected </a:t>
            </a: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of me</a:t>
            </a:r>
            <a:endParaRPr b="0" i="0" sz="21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I have a </a:t>
            </a:r>
            <a:r>
              <a:rPr b="1"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clear plan</a:t>
            </a: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 for my team</a:t>
            </a:r>
            <a:endParaRPr b="0" i="0" sz="21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-US" sz="21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I</a:t>
            </a: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 </a:t>
            </a:r>
            <a:r>
              <a:rPr b="1"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understand </a:t>
            </a: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how Dialog works</a:t>
            </a:r>
            <a:endParaRPr b="0" i="0" sz="21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-US" sz="21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I</a:t>
            </a: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 am </a:t>
            </a:r>
            <a:r>
              <a:rPr b="1"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motivated </a:t>
            </a: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to start using Dialog</a:t>
            </a:r>
            <a:endParaRPr b="0" i="0" sz="21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403" name="Google Shape;403;g257183d6106_0_218"/>
          <p:cNvSpPr txBox="1"/>
          <p:nvPr/>
        </p:nvSpPr>
        <p:spPr>
          <a:xfrm>
            <a:off x="6664433" y="3098367"/>
            <a:ext cx="4496700" cy="9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404" name="Google Shape;404;g257183d6106_0_2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23002" y="2494192"/>
            <a:ext cx="3656250" cy="2266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03F7B"/>
        </a:solidFill>
      </p:bgPr>
    </p:bg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"/>
          <p:cNvSpPr txBox="1"/>
          <p:nvPr/>
        </p:nvSpPr>
        <p:spPr>
          <a:xfrm>
            <a:off x="0" y="5209778"/>
            <a:ext cx="121920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3500">
                <a:solidFill>
                  <a:schemeClr val="lt1"/>
                </a:solidFill>
                <a:latin typeface="Nunito Sans"/>
                <a:ea typeface="Nunito Sans"/>
                <a:cs typeface="Nunito Sans"/>
                <a:sym typeface="Nunito Sans"/>
              </a:rPr>
              <a:t>Thank you &amp; have fun getting started!</a:t>
            </a:r>
            <a:endParaRPr b="1" i="0" sz="3500" u="none" cap="none" strike="noStrike">
              <a:solidFill>
                <a:schemeClr val="lt1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t/>
            </a:r>
            <a:endParaRPr b="1" i="0" sz="3500" u="none" cap="none" strike="noStrike">
              <a:solidFill>
                <a:schemeClr val="lt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410" name="Google Shape;410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41701" y="1379900"/>
            <a:ext cx="6108601" cy="3623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Kantoorthema">
  <a:themeElements>
    <a:clrScheme name="Kantoor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