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12192000"/>
  <p:notesSz cx="6858000" cy="9144000"/>
  <p:embeddedFontLst>
    <p:embeddedFont>
      <p:font typeface="Nunito Sans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gdjuiELe8ISaCyPi8ziOXya4Pk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CE3F795-630A-4C27-8A62-4CB383094AC2}">
  <a:tblStyle styleId="{7CE3F795-630A-4C27-8A62-4CB383094AC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4472C4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4472C4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4472C4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4472C4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NunitoSans-bold.fntdata"/><Relationship Id="rId14" Type="http://schemas.openxmlformats.org/officeDocument/2006/relationships/font" Target="fonts/NunitoSans-regular.fntdata"/><Relationship Id="rId17" Type="http://schemas.openxmlformats.org/officeDocument/2006/relationships/font" Target="fonts/NunitoSans-boldItalic.fntdata"/><Relationship Id="rId16" Type="http://schemas.openxmlformats.org/officeDocument/2006/relationships/font" Target="fonts/NunitoSans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10ef0fe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g1e10ef0fe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5a62d96c8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25a62d96c8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5a62d96c8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g25a62d96c8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5a62d96c8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g25a62d96c8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5a62d96c83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25a62d96c8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0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p30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p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/>
        </p:txBody>
      </p:sp>
      <p:sp>
        <p:nvSpPr>
          <p:cNvPr id="19" name="Google Shape;19;p3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92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92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925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925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925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925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31"/>
          <p:cNvSpPr/>
          <p:nvPr/>
        </p:nvSpPr>
        <p:spPr>
          <a:xfrm>
            <a:off x="0" y="6392917"/>
            <a:ext cx="12192000" cy="465300"/>
          </a:xfrm>
          <a:prstGeom prst="rect">
            <a:avLst/>
          </a:prstGeom>
          <a:solidFill>
            <a:srgbClr val="203F7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1"/>
          <p:cNvSpPr txBox="1"/>
          <p:nvPr/>
        </p:nvSpPr>
        <p:spPr>
          <a:xfrm>
            <a:off x="9891329" y="648853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fld id="{00000000-1234-1234-1234-123412341234}" type="slidenum">
              <a:rPr b="0" i="0" lang="en-US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9512" y="6474519"/>
            <a:ext cx="792094" cy="28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8" name="Google Shape;28;p3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" name="Google Shape;36;p34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7" name="Google Shape;37;p3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0" name="Google Shape;40;p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6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7" name="Google Shape;47;p3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8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8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1" name="Google Shape;51;p38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" name="Google Shape;52;p38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3" name="Google Shape;53;p3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56" name="Google Shape;56;p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0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9" name="Google Shape;59;p40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0" name="Google Shape;60;p4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9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1500" y="1649198"/>
            <a:ext cx="4509001" cy="3314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/>
          <p:nvPr/>
        </p:nvSpPr>
        <p:spPr>
          <a:xfrm>
            <a:off x="0" y="358967"/>
            <a:ext cx="12192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Continuous improvement session - evaluation</a:t>
            </a:r>
            <a:endParaRPr b="1" i="0" sz="40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0" y="5209778"/>
            <a:ext cx="1219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1" i="0" sz="3500" u="none" cap="none" strike="noStrike">
              <a:solidFill>
                <a:srgbClr val="FF000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Goal of the session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"/>
          <p:cNvSpPr txBox="1"/>
          <p:nvPr/>
        </p:nvSpPr>
        <p:spPr>
          <a:xfrm>
            <a:off x="1320225" y="1734075"/>
            <a:ext cx="5322900" cy="36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Learning Together: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How did the evaluation round go?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went well?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can be improved?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77" name="Google Shape;7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1101" y="1800266"/>
            <a:ext cx="3282633" cy="34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e10ef0fe38_0_0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Continuous Improvement - Evaluations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83" name="Google Shape;83;g1e10ef0fe38_0_0"/>
          <p:cNvSpPr/>
          <p:nvPr/>
        </p:nvSpPr>
        <p:spPr>
          <a:xfrm>
            <a:off x="1435675" y="1568171"/>
            <a:ext cx="9320700" cy="2019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contributed to having evaluation conversations with so many employees?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factors prevented you from having evaluation conversations with all employees?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graphicFrame>
        <p:nvGraphicFramePr>
          <p:cNvPr id="84" name="Google Shape;84;g1e10ef0fe38_0_0"/>
          <p:cNvGraphicFramePr/>
          <p:nvPr/>
        </p:nvGraphicFramePr>
        <p:xfrm>
          <a:off x="1435683" y="40350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{7CE3F795-630A-4C27-8A62-4CB383094AC2}</a:tableStyleId>
              </a:tblPr>
              <a:tblGrid>
                <a:gridCol w="4660350"/>
                <a:gridCol w="4660350"/>
              </a:tblGrid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Answer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Possible learning point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5a62d96c83_0_13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Continuous Improvement - Evaluations</a:t>
            </a:r>
            <a:endParaRPr b="1" sz="2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0" name="Google Shape;90;g25a62d96c83_0_13"/>
          <p:cNvSpPr/>
          <p:nvPr/>
        </p:nvSpPr>
        <p:spPr>
          <a:xfrm>
            <a:off x="1435675" y="1568171"/>
            <a:ext cx="9320700" cy="2019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Was the support from Dialog valuable during these conversations?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How can this be improved even further?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graphicFrame>
        <p:nvGraphicFramePr>
          <p:cNvPr id="91" name="Google Shape;91;g25a62d96c83_0_13"/>
          <p:cNvGraphicFramePr/>
          <p:nvPr/>
        </p:nvGraphicFramePr>
        <p:xfrm>
          <a:off x="1435683" y="40350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{7CE3F795-630A-4C27-8A62-4CB383094AC2}</a:tableStyleId>
              </a:tblPr>
              <a:tblGrid>
                <a:gridCol w="4660350"/>
                <a:gridCol w="4660350"/>
              </a:tblGrid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Answer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Possible learning point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5a62d96c83_0_19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Continuous Improvement - Evaluations</a:t>
            </a:r>
            <a:endParaRPr b="1" sz="2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7" name="Google Shape;97;g25a62d96c83_0_19"/>
          <p:cNvSpPr/>
          <p:nvPr/>
        </p:nvSpPr>
        <p:spPr>
          <a:xfrm>
            <a:off x="1435675" y="1568171"/>
            <a:ext cx="9320700" cy="2019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could we have done better to support you during the evaluation round?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graphicFrame>
        <p:nvGraphicFramePr>
          <p:cNvPr id="98" name="Google Shape;98;g25a62d96c83_0_19"/>
          <p:cNvGraphicFramePr/>
          <p:nvPr/>
        </p:nvGraphicFramePr>
        <p:xfrm>
          <a:off x="1435683" y="40350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{7CE3F795-630A-4C27-8A62-4CB383094AC2}</a:tableStyleId>
              </a:tblPr>
              <a:tblGrid>
                <a:gridCol w="4660350"/>
                <a:gridCol w="4660350"/>
              </a:tblGrid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Answer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Possible learning point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5a62d96c83_0_25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Continuous Improvement - Evaluations</a:t>
            </a:r>
            <a:endParaRPr b="1" sz="2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04" name="Google Shape;104;g25a62d96c83_0_25"/>
          <p:cNvSpPr/>
          <p:nvPr/>
        </p:nvSpPr>
        <p:spPr>
          <a:xfrm>
            <a:off x="1435675" y="1568171"/>
            <a:ext cx="9320700" cy="2019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could you have done better during the evaluation round?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graphicFrame>
        <p:nvGraphicFramePr>
          <p:cNvPr id="105" name="Google Shape;105;g25a62d96c83_0_25"/>
          <p:cNvGraphicFramePr/>
          <p:nvPr/>
        </p:nvGraphicFramePr>
        <p:xfrm>
          <a:off x="1435683" y="40350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{7CE3F795-630A-4C27-8A62-4CB383094AC2}</a:tableStyleId>
              </a:tblPr>
              <a:tblGrid>
                <a:gridCol w="4660350"/>
                <a:gridCol w="4660350"/>
              </a:tblGrid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Answer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Possible learning point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5a62d96c83_0_31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Continuous Improvement - Evaluations</a:t>
            </a:r>
            <a:endParaRPr b="1" sz="2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11" name="Google Shape;111;g25a62d96c83_0_31"/>
          <p:cNvSpPr/>
          <p:nvPr/>
        </p:nvSpPr>
        <p:spPr>
          <a:xfrm>
            <a:off x="1435675" y="1568171"/>
            <a:ext cx="9320700" cy="2019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Is there anything else you would like to share about the evaluation round?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graphicFrame>
        <p:nvGraphicFramePr>
          <p:cNvPr id="112" name="Google Shape;112;g25a62d96c83_0_31"/>
          <p:cNvGraphicFramePr/>
          <p:nvPr/>
        </p:nvGraphicFramePr>
        <p:xfrm>
          <a:off x="1435683" y="40350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{7CE3F795-630A-4C27-8A62-4CB383094AC2}</a:tableStyleId>
              </a:tblPr>
              <a:tblGrid>
                <a:gridCol w="4660350"/>
                <a:gridCol w="4660350"/>
              </a:tblGrid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Answer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Possible learning point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