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Nunito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9" roundtripDataSignature="AMtx7mhMg7fevtflyMimomnFRXD7Kpno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BA93232-A4AC-41F2-A100-9EBB8D442EBF}">
  <a:tblStyle styleId="{DBA93232-A4AC-41F2-A100-9EBB8D442EB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4472C4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4472C4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4472C4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4472C4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NunitoSans-regular.fntdata"/><Relationship Id="rId14" Type="http://schemas.openxmlformats.org/officeDocument/2006/relationships/slide" Target="slides/slide8.xml"/><Relationship Id="rId17" Type="http://schemas.openxmlformats.org/officeDocument/2006/relationships/font" Target="fonts/NunitoSans-italic.fntdata"/><Relationship Id="rId16" Type="http://schemas.openxmlformats.org/officeDocument/2006/relationships/font" Target="fonts/NunitoSans-bold.fntdata"/><Relationship Id="rId5" Type="http://schemas.openxmlformats.org/officeDocument/2006/relationships/slideMaster" Target="slideMasters/slideMaster1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NunitoSans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49af1bcab2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g249af1bcab2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51ef0c546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251ef0c546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51ef0c546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g251ef0c546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1ef0c546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251ef0c546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51ef0c5462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251ef0c5462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51ef0c5462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251ef0c5462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0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30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/>
        </p:txBody>
      </p:sp>
      <p:sp>
        <p:nvSpPr>
          <p:cNvPr id="19" name="Google Shape;19;p3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92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92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925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925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925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925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31"/>
          <p:cNvSpPr/>
          <p:nvPr/>
        </p:nvSpPr>
        <p:spPr>
          <a:xfrm>
            <a:off x="0" y="6392917"/>
            <a:ext cx="12192000" cy="465300"/>
          </a:xfrm>
          <a:prstGeom prst="rect">
            <a:avLst/>
          </a:prstGeom>
          <a:solidFill>
            <a:srgbClr val="203F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1"/>
          <p:cNvSpPr txBox="1"/>
          <p:nvPr/>
        </p:nvSpPr>
        <p:spPr>
          <a:xfrm>
            <a:off x="9891329" y="648853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b="0" i="0" lang="en-US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9512" y="6474519"/>
            <a:ext cx="792094" cy="28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8" name="Google Shape;28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p34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0" name="Google Shape;40;p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6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7" name="Google Shape;47;p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8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8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1" name="Google Shape;51;p38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" name="Google Shape;52;p38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3" name="Google Shape;53;p3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56" name="Google Shape;56;p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0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9" name="Google Shape;59;p40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1500" y="1649198"/>
            <a:ext cx="4509001" cy="331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42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Continues improvement session setting goals</a:t>
            </a:r>
            <a:endParaRPr b="1" i="0" sz="42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1" i="0" sz="3500" u="none" cap="none" strike="noStrike">
              <a:solidFill>
                <a:srgbClr val="FF000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Goal of this session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"/>
          <p:cNvSpPr txBox="1"/>
          <p:nvPr/>
        </p:nvSpPr>
        <p:spPr>
          <a:xfrm>
            <a:off x="1320225" y="1734075"/>
            <a:ext cx="5322900" cy="3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Learning together: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○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did the goal-setting period go?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○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went well?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○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can be improved?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77" name="Google Shape;7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1101" y="1800266"/>
            <a:ext cx="3282633" cy="34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9af1bcab2_0_121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Continues improvement - setting goals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83" name="Google Shape;83;g249af1bcab2_0_121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249af1bcab2_0_121"/>
          <p:cNvSpPr txBox="1"/>
          <p:nvPr/>
        </p:nvSpPr>
        <p:spPr>
          <a:xfrm>
            <a:off x="1320225" y="1734075"/>
            <a:ext cx="53229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Do all of your employees have a personal plan? How many do/ don’t?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did you do to support your employees?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helped you with this?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aphicFrame>
        <p:nvGraphicFramePr>
          <p:cNvPr id="85" name="Google Shape;85;g249af1bcab2_0_121"/>
          <p:cNvGraphicFramePr/>
          <p:nvPr/>
        </p:nvGraphicFramePr>
        <p:xfrm>
          <a:off x="6845108" y="16247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{DBA93232-A4AC-41F2-A100-9EBB8D442EBF}</a:tableStyleId>
              </a:tblPr>
              <a:tblGrid>
                <a:gridCol w="2632200"/>
                <a:gridCol w="2632200"/>
              </a:tblGrid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Possible learning point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85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51ef0c5462_0_2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Continues improvement - setting goals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1" name="Google Shape;91;g251ef0c5462_0_2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251ef0c5462_0_2"/>
          <p:cNvSpPr txBox="1"/>
          <p:nvPr/>
        </p:nvSpPr>
        <p:spPr>
          <a:xfrm>
            <a:off x="1320225" y="1734075"/>
            <a:ext cx="53229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were the challenges in supporting the employees?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needs are there to better support the employees in this regard?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aphicFrame>
        <p:nvGraphicFramePr>
          <p:cNvPr id="93" name="Google Shape;93;g251ef0c5462_0_2"/>
          <p:cNvGraphicFramePr/>
          <p:nvPr/>
        </p:nvGraphicFramePr>
        <p:xfrm>
          <a:off x="6845108" y="16247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{DBA93232-A4AC-41F2-A100-9EBB8D442EBF}</a:tableStyleId>
              </a:tblPr>
              <a:tblGrid>
                <a:gridCol w="2632200"/>
                <a:gridCol w="2632200"/>
              </a:tblGrid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Possible learning point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85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51ef0c5462_0_11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Continues improvement - setting goals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9" name="Google Shape;99;g251ef0c5462_0_11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251ef0c5462_0_11"/>
          <p:cNvSpPr txBox="1"/>
          <p:nvPr/>
        </p:nvSpPr>
        <p:spPr>
          <a:xfrm>
            <a:off x="1320225" y="1734075"/>
            <a:ext cx="53229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What agreements have you made to have a 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continuous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 conversation with your employees about their goals?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aphicFrame>
        <p:nvGraphicFramePr>
          <p:cNvPr id="101" name="Google Shape;101;g251ef0c5462_0_11"/>
          <p:cNvGraphicFramePr/>
          <p:nvPr/>
        </p:nvGraphicFramePr>
        <p:xfrm>
          <a:off x="6845108" y="16247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{DBA93232-A4AC-41F2-A100-9EBB8D442EBF}</a:tableStyleId>
              </a:tblPr>
              <a:tblGrid>
                <a:gridCol w="2632200"/>
                <a:gridCol w="2632200"/>
              </a:tblGrid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Possible learning point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85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51ef0c5462_0_19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Continues improvement - setting goals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07" name="Google Shape;107;g251ef0c5462_0_19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251ef0c5462_0_19"/>
          <p:cNvSpPr txBox="1"/>
          <p:nvPr/>
        </p:nvSpPr>
        <p:spPr>
          <a:xfrm>
            <a:off x="1320225" y="1734075"/>
            <a:ext cx="53229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900"/>
              <a:buFont typeface="Nunito Sans"/>
              <a:buChar char="●"/>
            </a:pPr>
            <a:r>
              <a:rPr lang="en-US" sz="19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How was the support from Dialog in goal-setting? Consider:</a:t>
            </a:r>
            <a:endParaRPr sz="19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92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900"/>
              <a:buFont typeface="Nunito Sans"/>
              <a:buChar char="○"/>
            </a:pPr>
            <a:r>
              <a:rPr lang="en-US" sz="19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The job profile</a:t>
            </a:r>
            <a:endParaRPr sz="19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92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900"/>
              <a:buFont typeface="Nunito Sans"/>
              <a:buChar char="○"/>
            </a:pPr>
            <a:r>
              <a:rPr lang="en-US" sz="19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The organisational and/or team goals</a:t>
            </a:r>
            <a:endParaRPr sz="19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92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900"/>
              <a:buFont typeface="Nunito Sans"/>
              <a:buChar char="○"/>
            </a:pPr>
            <a:r>
              <a:rPr lang="en-US" sz="19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The competencies and/or core values</a:t>
            </a:r>
            <a:endParaRPr sz="19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92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900"/>
              <a:buFont typeface="Nunito Sans"/>
              <a:buChar char="○"/>
            </a:pPr>
            <a:r>
              <a:rPr lang="en-US" sz="19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The additional development questions</a:t>
            </a:r>
            <a:endParaRPr sz="19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aphicFrame>
        <p:nvGraphicFramePr>
          <p:cNvPr id="109" name="Google Shape;109;g251ef0c5462_0_19"/>
          <p:cNvGraphicFramePr/>
          <p:nvPr/>
        </p:nvGraphicFramePr>
        <p:xfrm>
          <a:off x="6845108" y="16247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{DBA93232-A4AC-41F2-A100-9EBB8D442EBF}</a:tableStyleId>
              </a:tblPr>
              <a:tblGrid>
                <a:gridCol w="2632200"/>
                <a:gridCol w="2632200"/>
              </a:tblGrid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Possible learning point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85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51ef0c5462_0_27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Continues improvement - personal plan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15" name="Google Shape;115;g251ef0c5462_0_27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251ef0c5462_0_27"/>
          <p:cNvSpPr txBox="1"/>
          <p:nvPr/>
        </p:nvSpPr>
        <p:spPr>
          <a:xfrm>
            <a:off x="1320225" y="1734075"/>
            <a:ext cx="53229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900"/>
              <a:buFont typeface="Nunito Sans"/>
              <a:buChar char="●"/>
            </a:pPr>
            <a:r>
              <a:rPr lang="en-US" sz="21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What could we have done better to support you in this?</a:t>
            </a:r>
            <a:endParaRPr sz="21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900"/>
              <a:buFont typeface="Nunito Sans"/>
              <a:buChar char="●"/>
            </a:pPr>
            <a:r>
              <a:rPr lang="en-US" sz="21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What could you have done better to support your employees in this?</a:t>
            </a:r>
            <a:endParaRPr sz="21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aphicFrame>
        <p:nvGraphicFramePr>
          <p:cNvPr id="117" name="Google Shape;117;g251ef0c5462_0_27"/>
          <p:cNvGraphicFramePr/>
          <p:nvPr/>
        </p:nvGraphicFramePr>
        <p:xfrm>
          <a:off x="6845108" y="16247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{DBA93232-A4AC-41F2-A100-9EBB8D442EBF}</a:tableStyleId>
              </a:tblPr>
              <a:tblGrid>
                <a:gridCol w="2632200"/>
                <a:gridCol w="2632200"/>
              </a:tblGrid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Possible learning point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85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51ef0c5462_0_35"/>
          <p:cNvSpPr txBox="1"/>
          <p:nvPr/>
        </p:nvSpPr>
        <p:spPr>
          <a:xfrm>
            <a:off x="0" y="358967"/>
            <a:ext cx="12192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Continues improvement - </a:t>
            </a:r>
            <a:r>
              <a:rPr b="1" lang="en-US" sz="42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personal plan</a:t>
            </a:r>
            <a:endParaRPr b="1" i="0" sz="42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23" name="Google Shape;123;g251ef0c5462_0_35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251ef0c5462_0_35"/>
          <p:cNvSpPr txBox="1"/>
          <p:nvPr/>
        </p:nvSpPr>
        <p:spPr>
          <a:xfrm>
            <a:off x="1320225" y="1734075"/>
            <a:ext cx="53229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1900"/>
              <a:buFont typeface="Nunito Sans"/>
              <a:buChar char="●"/>
            </a:pPr>
            <a:r>
              <a:rPr lang="en-US" sz="21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Is there anything else you would like to add?</a:t>
            </a:r>
            <a:endParaRPr sz="19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graphicFrame>
        <p:nvGraphicFramePr>
          <p:cNvPr id="125" name="Google Shape;125;g251ef0c5462_0_35"/>
          <p:cNvGraphicFramePr/>
          <p:nvPr/>
        </p:nvGraphicFramePr>
        <p:xfrm>
          <a:off x="6845108" y="16247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{DBA93232-A4AC-41F2-A100-9EBB8D442EBF}</a:tableStyleId>
              </a:tblPr>
              <a:tblGrid>
                <a:gridCol w="2632200"/>
                <a:gridCol w="2632200"/>
              </a:tblGrid>
              <a:tr h="35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Answer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Nunito Sans"/>
                          <a:ea typeface="Nunito Sans"/>
                          <a:cs typeface="Nunito Sans"/>
                          <a:sym typeface="Nunito Sans"/>
                        </a:rPr>
                        <a:t>Possible learning point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rgbClr val="203F7B"/>
                    </a:solidFill>
                  </a:tcPr>
                </a:tc>
              </a:tr>
              <a:tr h="85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  <a:tr h="9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Nunito Sans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